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328" r:id="rId3"/>
    <p:sldId id="329" r:id="rId4"/>
    <p:sldId id="335" r:id="rId5"/>
    <p:sldId id="293" r:id="rId6"/>
    <p:sldId id="326" r:id="rId7"/>
    <p:sldId id="316" r:id="rId8"/>
    <p:sldId id="344" r:id="rId9"/>
    <p:sldId id="340" r:id="rId10"/>
    <p:sldId id="343" r:id="rId11"/>
    <p:sldId id="319" r:id="rId12"/>
    <p:sldId id="345" r:id="rId13"/>
    <p:sldId id="325" r:id="rId14"/>
    <p:sldId id="305" r:id="rId15"/>
    <p:sldId id="314" r:id="rId16"/>
    <p:sldId id="315" r:id="rId17"/>
    <p:sldId id="346" r:id="rId18"/>
    <p:sldId id="310" r:id="rId19"/>
    <p:sldId id="322" r:id="rId20"/>
    <p:sldId id="349" r:id="rId21"/>
    <p:sldId id="355" r:id="rId22"/>
    <p:sldId id="348" r:id="rId23"/>
    <p:sldId id="347" r:id="rId24"/>
    <p:sldId id="321" r:id="rId25"/>
    <p:sldId id="324" r:id="rId26"/>
  </p:sldIdLst>
  <p:sldSz cx="12192000" cy="6858000"/>
  <p:notesSz cx="6858000" cy="9144000"/>
  <p:embeddedFontLst>
    <p:embeddedFont>
      <p:font typeface="맑은 고딕" panose="020B0503020000020004" pitchFamily="34" charset="-127"/>
      <p:regular r:id="rId28"/>
      <p:bold r:id="rId29"/>
    </p:embeddedFont>
    <p:embeddedFont>
      <p:font typeface="맑은 고딕" panose="020B0503020000020004" pitchFamily="34" charset="-127"/>
      <p:regular r:id="rId28"/>
      <p:bold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E19A1A-A3F5-2B01-A9B8-0932A50EBC0B}" name="박범도" initials="컴박" userId="S::20231977@o365.hanbat.ac.kr::c07f2333-b91b-4d2d-b837-868ab01b1a8a" providerId="AD"/>
  <p188:author id="{B130F72C-31E5-6EBD-EE88-093483DADDF9}" name="강한성" initials="컴강" userId="S::20211867@o365.hanbat.ac.kr::53d3d114-6346-491a-99bc-54cbb5e08a70" providerId="AD"/>
  <p188:author id="{A462947D-FC0F-00F5-3C56-6F6D064B59F0}" name="게스트 사용자" initials="게사" userId="S::urn:spo:anon#716bcd91965095c6f47e3a9a542de2b86349c7d992894aac03ce291d64432acb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86"/>
    <a:srgbClr val="4586C4"/>
    <a:srgbClr val="7E7F80"/>
    <a:srgbClr val="989798"/>
    <a:srgbClr val="F6F8F9"/>
    <a:srgbClr val="33558A"/>
    <a:srgbClr val="6C9A9B"/>
    <a:srgbClr val="6186BC"/>
    <a:srgbClr val="60C68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2D8EC-6A54-4F22-A7E5-1D6B0E01B023}" v="4119" dt="2025-02-04T04:53:25.437"/>
    <p1510:client id="{746780F4-88DC-584A-97C1-968A53CB988F}" v="19136" dt="2025-02-04T13:39:37.700"/>
    <p1510:client id="{F22A9163-1EE8-44F8-AF73-CE6D359DBFF6}" v="355" dt="2025-02-04T07:26:14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>
        <p:guide orient="horz" pos="2160"/>
        <p:guide pos="3840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4191A-B7D4-2B4C-AB1C-07760A7D5E9A}" type="datetimeFigureOut">
              <a:rPr kumimoji="1" lang="ko-KR" altLang="en-US" smtClean="0"/>
              <a:t>2025. 2. 5.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9FDB-850A-1A4E-B92E-9B6FD1D130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327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.</a:t>
            </a:r>
            <a:r>
              <a:rPr lang="ko-KR" altLang="en-US"/>
              <a:t> 저는 </a:t>
            </a:r>
            <a:r>
              <a:rPr lang="en-US" altLang="ko-KR"/>
              <a:t>DBA K-means </a:t>
            </a:r>
            <a:r>
              <a:rPr lang="ko-KR" altLang="en-US"/>
              <a:t>군집화 알고리즘 기반 화공 산업 전력 사용량 이상치 탐지를 주제로 </a:t>
            </a:r>
            <a:r>
              <a:rPr lang="ko-KR" altLang="en-US" err="1"/>
              <a:t>발표하게된</a:t>
            </a:r>
            <a:r>
              <a:rPr lang="ko-KR" altLang="en-US"/>
              <a:t> 한밭대학교 컴퓨터공학과 장현석입니다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360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DTW</a:t>
            </a:r>
            <a:r>
              <a:rPr lang="ko-KR" altLang="en-US"/>
              <a:t> 거리를 구하는 과정은 다음과 같습니다</a:t>
            </a:r>
            <a:r>
              <a:rPr lang="en-US" altLang="ko-KR"/>
              <a:t>.</a:t>
            </a:r>
            <a:r>
              <a:rPr lang="ko-KR" altLang="en-US"/>
              <a:t> 두 시계열 </a:t>
            </a:r>
            <a:r>
              <a:rPr lang="en-US" altLang="ko-KR"/>
              <a:t>A,B</a:t>
            </a:r>
            <a:r>
              <a:rPr lang="ko-KR" altLang="en-US"/>
              <a:t>가 </a:t>
            </a:r>
            <a:r>
              <a:rPr lang="ko-KR" altLang="en-US" err="1"/>
              <a:t>있을때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번 과정에서 두 시계열의 거리행렬을 구합니다</a:t>
            </a:r>
            <a:r>
              <a:rPr lang="en-US" altLang="ko-KR"/>
              <a:t>.</a:t>
            </a:r>
            <a:r>
              <a:rPr lang="ko-KR" altLang="en-US"/>
              <a:t> 이 거리 행렬의 각 셀 값은 일반적으로 </a:t>
            </a:r>
            <a:r>
              <a:rPr lang="ko-KR" altLang="en-US" err="1"/>
              <a:t>유클리디언</a:t>
            </a:r>
            <a:r>
              <a:rPr lang="ko-KR" altLang="en-US"/>
              <a:t> 거리이고</a:t>
            </a:r>
            <a:r>
              <a:rPr lang="en-US" altLang="ko-KR"/>
              <a:t>,</a:t>
            </a:r>
            <a:r>
              <a:rPr lang="ko-KR" altLang="en-US"/>
              <a:t> 값이 클수록 붉은색으로 나타납니다</a:t>
            </a:r>
            <a:r>
              <a:rPr lang="en-US" altLang="ko-KR"/>
              <a:t>.</a:t>
            </a:r>
            <a:r>
              <a:rPr lang="ko-KR" altLang="en-US"/>
              <a:t> 이 행렬을 바탕으로 </a:t>
            </a:r>
            <a:r>
              <a:rPr lang="en-US" altLang="ko-KR"/>
              <a:t>b</a:t>
            </a:r>
            <a:r>
              <a:rPr lang="ko-KR" altLang="en-US"/>
              <a:t>번 과정에서 누적 거리 행렬을 구합니다</a:t>
            </a:r>
            <a:r>
              <a:rPr lang="en-US" altLang="ko-KR"/>
              <a:t>.</a:t>
            </a:r>
            <a:r>
              <a:rPr lang="ko-KR" altLang="en-US"/>
              <a:t> 누적 거리 행렬의 각 </a:t>
            </a:r>
            <a:r>
              <a:rPr lang="ko-KR" altLang="en-US" err="1"/>
              <a:t>셀값은</a:t>
            </a:r>
            <a:r>
              <a:rPr lang="ko-KR" altLang="en-US"/>
              <a:t> 좌측 수식으로 계산됩니다</a:t>
            </a:r>
            <a:r>
              <a:rPr lang="en-US" altLang="ko-KR"/>
              <a:t>.</a:t>
            </a:r>
            <a:r>
              <a:rPr lang="ko-KR" altLang="en-US"/>
              <a:t> 수식에서 델타는 </a:t>
            </a:r>
            <a:r>
              <a:rPr lang="en-US" altLang="ko-KR"/>
              <a:t>a</a:t>
            </a:r>
            <a:r>
              <a:rPr lang="ko-KR" altLang="en-US"/>
              <a:t>번 과정에서 구한 </a:t>
            </a:r>
            <a:r>
              <a:rPr lang="ko-KR" altLang="en-US" err="1"/>
              <a:t>유클리디언</a:t>
            </a:r>
            <a:r>
              <a:rPr lang="ko-KR" altLang="en-US"/>
              <a:t> 거리를 나타냅니다</a:t>
            </a:r>
            <a:r>
              <a:rPr lang="en-US" altLang="ko-KR"/>
              <a:t>.</a:t>
            </a:r>
            <a:r>
              <a:rPr lang="ko-KR" altLang="en-US"/>
              <a:t> 그리고 각 누적거리는 델타에 이전 </a:t>
            </a:r>
            <a:r>
              <a:rPr lang="ko-KR" altLang="en-US" err="1"/>
              <a:t>경로중</a:t>
            </a:r>
            <a:r>
              <a:rPr lang="ko-KR" altLang="en-US"/>
              <a:t> 최소 누적거리를 더한 값으로 결정됩니다</a:t>
            </a:r>
            <a:r>
              <a:rPr lang="en-US" altLang="ko-KR"/>
              <a:t>.</a:t>
            </a:r>
            <a:r>
              <a:rPr lang="ko-KR" altLang="en-US"/>
              <a:t> 이 행렬을 바탕으로 구해진 최적 매핑 경로는 행렬의 파란 선이 되고</a:t>
            </a:r>
            <a:r>
              <a:rPr lang="en-US" altLang="ko-KR"/>
              <a:t>,</a:t>
            </a:r>
            <a:r>
              <a:rPr lang="ko-KR" altLang="en-US"/>
              <a:t> 여기서 빨간 선은 왜곡 범위를 제한해 과도한 왜곡을 방지하는 역할을 합니다</a:t>
            </a:r>
            <a:r>
              <a:rPr lang="en-US" altLang="ko-KR"/>
              <a:t>.</a:t>
            </a:r>
            <a:r>
              <a:rPr lang="ko-KR" altLang="en-US"/>
              <a:t> 다음 </a:t>
            </a:r>
            <a:r>
              <a:rPr lang="en-US" altLang="ko-KR"/>
              <a:t>C</a:t>
            </a:r>
            <a:r>
              <a:rPr lang="ko-KR" altLang="en-US"/>
              <a:t>번 과정은 최적 매핑 경로를 시각적으로 나타낸 것입니다</a:t>
            </a:r>
            <a:r>
              <a:rPr lang="en-US" altLang="ko-KR"/>
              <a:t>.</a:t>
            </a:r>
            <a:r>
              <a:rPr lang="ko-KR" altLang="en-US"/>
              <a:t> 이를 통해 해당 경로는 비선형적으로 정렬되었다는 것을 알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0726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</a:t>
            </a:r>
            <a:r>
              <a:rPr lang="ko-KR" altLang="en-US" err="1"/>
              <a:t>베리센터</a:t>
            </a:r>
            <a:r>
              <a:rPr lang="ko-KR" altLang="en-US"/>
              <a:t> </a:t>
            </a:r>
            <a:r>
              <a:rPr lang="ko-KR" altLang="en-US" err="1"/>
              <a:t>에버리에징</a:t>
            </a:r>
            <a:r>
              <a:rPr lang="ko-KR" altLang="en-US"/>
              <a:t> 이하 </a:t>
            </a:r>
            <a:r>
              <a:rPr lang="en-US" altLang="ko-KR"/>
              <a:t>BA</a:t>
            </a:r>
            <a:r>
              <a:rPr lang="ko-KR" altLang="en-US"/>
              <a:t>는 </a:t>
            </a:r>
            <a:r>
              <a:rPr lang="en-US" altLang="ko-KR"/>
              <a:t>DTW</a:t>
            </a:r>
            <a:r>
              <a:rPr lang="ko-KR" altLang="en-US" err="1"/>
              <a:t>를</a:t>
            </a:r>
            <a:r>
              <a:rPr lang="ko-KR" altLang="en-US"/>
              <a:t> 기반으로 중심점을 계산하는 방식입니다</a:t>
            </a:r>
            <a:r>
              <a:rPr lang="en-US" altLang="ko-KR"/>
              <a:t>.</a:t>
            </a:r>
            <a:r>
              <a:rPr lang="ko-KR" altLang="en-US"/>
              <a:t> 먼저 </a:t>
            </a:r>
            <a:r>
              <a:rPr lang="en-US" altLang="ko-KR"/>
              <a:t>u</a:t>
            </a:r>
            <a:r>
              <a:rPr lang="ko-KR" altLang="en-US"/>
              <a:t>는 데이터의 분포를 바탕으로 선정된 초기 중심점이며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DTW</a:t>
            </a:r>
            <a:r>
              <a:rPr lang="ko-KR" altLang="en-US"/>
              <a:t>과정으로 데이터와 </a:t>
            </a:r>
            <a:r>
              <a:rPr lang="en-US" altLang="ko-KR"/>
              <a:t>u</a:t>
            </a:r>
            <a:r>
              <a:rPr lang="ko-KR" altLang="en-US"/>
              <a:t>간의 </a:t>
            </a:r>
            <a:r>
              <a:rPr lang="ko-KR" altLang="en-US" err="1"/>
              <a:t>최적매핑경로를</a:t>
            </a:r>
            <a:r>
              <a:rPr lang="ko-KR" altLang="en-US"/>
              <a:t> 계산합니다</a:t>
            </a:r>
            <a:r>
              <a:rPr lang="en-US" altLang="ko-KR"/>
              <a:t>.</a:t>
            </a:r>
            <a:r>
              <a:rPr lang="ko-KR" altLang="en-US"/>
              <a:t> 이후 각 시간 </a:t>
            </a:r>
            <a:r>
              <a:rPr lang="en-US" altLang="ko-KR"/>
              <a:t>k</a:t>
            </a:r>
            <a:r>
              <a:rPr lang="ko-KR" altLang="en-US"/>
              <a:t>에서 </a:t>
            </a:r>
            <a:r>
              <a:rPr lang="ko-KR" altLang="en-US" err="1"/>
              <a:t>매핑된</a:t>
            </a:r>
            <a:r>
              <a:rPr lang="ko-KR" altLang="en-US"/>
              <a:t> 데이터의 포인트의 합을 계산합니다</a:t>
            </a:r>
            <a:r>
              <a:rPr lang="en-US" altLang="ko-KR"/>
              <a:t>.</a:t>
            </a:r>
            <a:r>
              <a:rPr lang="ko-KR" altLang="en-US"/>
              <a:t> 이렇게 계산된 값은 좌측 수식과정으로 </a:t>
            </a:r>
            <a:r>
              <a:rPr lang="ko-KR" altLang="en-US" err="1"/>
              <a:t>평균화되며</a:t>
            </a:r>
            <a:r>
              <a:rPr lang="en-US" altLang="ko-KR"/>
              <a:t>,</a:t>
            </a:r>
            <a:r>
              <a:rPr lang="ko-KR" altLang="en-US"/>
              <a:t> 그걸 바탕으로 새 중심점 </a:t>
            </a:r>
            <a:r>
              <a:rPr lang="en-US" altLang="ko-KR"/>
              <a:t>U</a:t>
            </a:r>
            <a:r>
              <a:rPr lang="ko-KR" altLang="en-US"/>
              <a:t>프라임이 도출됩니다</a:t>
            </a:r>
            <a:r>
              <a:rPr lang="en-US" altLang="ko-KR"/>
              <a:t>.</a:t>
            </a:r>
            <a:r>
              <a:rPr lang="ko-KR" altLang="en-US"/>
              <a:t> 이러한 과정을 반복하면서 중심점은 점점 군집 중심으로 수렴하게 되고</a:t>
            </a:r>
            <a:r>
              <a:rPr lang="en-US" altLang="ko-KR"/>
              <a:t>,</a:t>
            </a:r>
            <a:r>
              <a:rPr lang="ko-KR" altLang="en-US"/>
              <a:t> 개별 데이터의 노이즈에 </a:t>
            </a:r>
            <a:r>
              <a:rPr lang="ko-KR" altLang="en-US" err="1"/>
              <a:t>강건해집니다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71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지금 보시는 결과는 학습된 군집 모델에 새 데이터를 적용해</a:t>
            </a:r>
            <a:r>
              <a:rPr lang="en-US" altLang="ko-KR"/>
              <a:t>,</a:t>
            </a:r>
            <a:r>
              <a:rPr lang="ko-KR" altLang="en-US"/>
              <a:t> 중심점으로부터 거리가 먼 상위 </a:t>
            </a:r>
            <a:r>
              <a:rPr lang="en-US" altLang="ko-KR"/>
              <a:t>3%</a:t>
            </a:r>
            <a:r>
              <a:rPr lang="ko-KR" altLang="en-US"/>
              <a:t> 데이터를 이상치로 시각화한 그래프입니다</a:t>
            </a:r>
            <a:r>
              <a:rPr lang="en-US" altLang="ko-KR"/>
              <a:t>.</a:t>
            </a:r>
            <a:r>
              <a:rPr lang="ko-KR" altLang="en-US"/>
              <a:t> 이때 이상치의 분포가 복잡한 군집은 이상치 하나를 녹색으로 표시해 정상치와의 차이를 부각하였습니다</a:t>
            </a:r>
            <a:r>
              <a:rPr lang="en-US" altLang="ko-KR"/>
              <a:t>.</a:t>
            </a:r>
            <a:r>
              <a:rPr lang="ko-KR" altLang="en-US"/>
              <a:t> 그 결과 표를 보면 여름철 데이터는 전체적으로 패턴이 단순하며</a:t>
            </a:r>
            <a:r>
              <a:rPr lang="en-US" altLang="ko-KR"/>
              <a:t>,</a:t>
            </a:r>
            <a:r>
              <a:rPr lang="ko-KR" altLang="en-US"/>
              <a:t> 전력 소비의 변화폭이 비교적 작습니다</a:t>
            </a:r>
            <a:r>
              <a:rPr lang="en-US" altLang="ko-KR"/>
              <a:t>.</a:t>
            </a:r>
            <a:r>
              <a:rPr lang="ko-KR" altLang="en-US"/>
              <a:t> 반면 겨울철 데이터는 여름철에 비해 군집의 수가 더 많고 패턴의 복잡하며</a:t>
            </a:r>
            <a:r>
              <a:rPr lang="en-US" altLang="ko-KR"/>
              <a:t>,</a:t>
            </a:r>
            <a:r>
              <a:rPr lang="ko-KR" altLang="en-US"/>
              <a:t> 변화폭 또한 크게 나타납니다</a:t>
            </a:r>
            <a:r>
              <a:rPr lang="en-US" altLang="ko-KR"/>
              <a:t>.</a:t>
            </a:r>
            <a:r>
              <a:rPr lang="ko-KR" altLang="en-US"/>
              <a:t> 이러한 차이는 산업 공정에서 사용되는 전력의 소비 패턴이 계절에 따라 다르다는 것을 의미합니다</a:t>
            </a:r>
            <a:r>
              <a:rPr lang="en-US" altLang="ko-KR"/>
              <a:t>.</a:t>
            </a:r>
            <a:r>
              <a:rPr lang="ko-KR" altLang="en-US"/>
              <a:t> 따라서 저희는 그 원인을 분석하고자 구체적인 공정 과정을 기반으로 </a:t>
            </a:r>
            <a:r>
              <a:rPr lang="ko-KR" altLang="en-US" err="1"/>
              <a:t>귀추적</a:t>
            </a:r>
            <a:r>
              <a:rPr lang="ko-KR" altLang="en-US"/>
              <a:t> 추론을 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7239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174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좌측 자료는 </a:t>
            </a:r>
            <a:r>
              <a:rPr lang="en-US" altLang="ko-KR"/>
              <a:t>2022</a:t>
            </a:r>
            <a:r>
              <a:rPr lang="ko-KR" altLang="en-US"/>
              <a:t>년 제조업부문 업종별 에너지 사용 보고서입니다</a:t>
            </a:r>
            <a:r>
              <a:rPr lang="en-US" altLang="ko-KR"/>
              <a:t>.</a:t>
            </a:r>
            <a:r>
              <a:rPr lang="ko-KR" altLang="en-US"/>
              <a:t> 이중 높은 사용량을 보이는 정유와 화학의 석유소비량은 전체 </a:t>
            </a:r>
            <a:r>
              <a:rPr lang="en-US" altLang="ko-KR"/>
              <a:t>82%</a:t>
            </a:r>
            <a:r>
              <a:rPr lang="ko-KR" altLang="en-US" err="1"/>
              <a:t>로써</a:t>
            </a:r>
            <a:r>
              <a:rPr lang="ko-KR" altLang="en-US"/>
              <a:t> 높은 비율을 차지합니다</a:t>
            </a:r>
            <a:r>
              <a:rPr lang="en-US" altLang="ko-KR"/>
              <a:t>.</a:t>
            </a:r>
            <a:r>
              <a:rPr lang="ko-KR" altLang="en-US"/>
              <a:t> 이 두 부문의 교차점에는 석유화학이 존재하고</a:t>
            </a:r>
            <a:r>
              <a:rPr lang="en-US" altLang="ko-KR"/>
              <a:t>,</a:t>
            </a:r>
            <a:r>
              <a:rPr lang="ko-KR" altLang="en-US"/>
              <a:t> 우측 차트는 이러한 석유 화학에서 소비율이 높은 가열 및 냉각과 관련된 연료의 계절별 사용량입니다</a:t>
            </a:r>
            <a:r>
              <a:rPr lang="en-US" altLang="ko-KR"/>
              <a:t>.</a:t>
            </a:r>
            <a:r>
              <a:rPr lang="ko-KR" altLang="en-US"/>
              <a:t> 이 차트에서 시사하는 점은 겨울철 연료 사용량이 여름철보다 약 </a:t>
            </a:r>
            <a:r>
              <a:rPr lang="en-US" altLang="ko-KR"/>
              <a:t>18%</a:t>
            </a:r>
            <a:r>
              <a:rPr lang="ko-KR" altLang="en-US"/>
              <a:t> 더 많다는 것을 의미합니다</a:t>
            </a:r>
            <a:r>
              <a:rPr lang="en-US" altLang="ko-KR"/>
              <a:t>.</a:t>
            </a:r>
            <a:r>
              <a:rPr lang="ko-KR" altLang="en-US"/>
              <a:t> 이러한 차이는 공정 과정에서 기인한다고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1828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좌측 이미지는 석유 화학의 제품 생성 과정입니다</a:t>
            </a:r>
            <a:r>
              <a:rPr lang="en-US" altLang="ko-KR"/>
              <a:t>.</a:t>
            </a:r>
            <a:r>
              <a:rPr lang="ko-KR" altLang="en-US"/>
              <a:t> 석유 화학은 원료를 여러 물질로 분류하는 </a:t>
            </a:r>
            <a:r>
              <a:rPr lang="ko-KR" altLang="en-US" err="1"/>
              <a:t>증류탑</a:t>
            </a:r>
            <a:r>
              <a:rPr lang="ko-KR" altLang="en-US"/>
              <a:t> 내 상압증류 과정을 거친 후</a:t>
            </a:r>
            <a:r>
              <a:rPr lang="en-US" altLang="ko-KR"/>
              <a:t>,</a:t>
            </a:r>
            <a:r>
              <a:rPr lang="ko-KR" altLang="en-US"/>
              <a:t> 각 물질로 제품을 생산하는 업종입니다</a:t>
            </a:r>
            <a:r>
              <a:rPr lang="en-US" altLang="ko-KR"/>
              <a:t>.</a:t>
            </a:r>
            <a:r>
              <a:rPr lang="ko-KR" altLang="en-US"/>
              <a:t> 이때 원료를 분해하는 과정에서 각 물질마다 적정온도가 존재하는데 이를 유지하는데 많은 에너지가 사용됩니다</a:t>
            </a:r>
            <a:r>
              <a:rPr lang="en-US" altLang="ko-KR"/>
              <a:t>.</a:t>
            </a:r>
          </a:p>
          <a:p>
            <a:r>
              <a:rPr lang="ko-KR" altLang="en-US"/>
              <a:t>우측 이미지는 증류탑의 모식도입니다</a:t>
            </a:r>
            <a:r>
              <a:rPr lang="en-US" altLang="ko-KR"/>
              <a:t>.</a:t>
            </a:r>
            <a:r>
              <a:rPr lang="ko-KR" altLang="en-US"/>
              <a:t> 여기서 강조된 부분이 온도조절을 위한 장치입니다</a:t>
            </a:r>
            <a:r>
              <a:rPr lang="en-US" altLang="ko-KR"/>
              <a:t>.</a:t>
            </a:r>
            <a:r>
              <a:rPr lang="ko-KR" altLang="en-US"/>
              <a:t> 이제 각 장치들에 대해 말씀드리겠습니다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423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냉각에 사용되는 컨덴서와 쿨링 타워입니다</a:t>
            </a:r>
            <a:r>
              <a:rPr lang="en-US" altLang="ko-KR"/>
              <a:t>.</a:t>
            </a:r>
            <a:r>
              <a:rPr lang="ko-KR" altLang="en-US"/>
              <a:t> 증류과정에서 가열된 증기는 컨덴서의 쉘로 이동하게 됩니다</a:t>
            </a:r>
            <a:r>
              <a:rPr lang="en-US" altLang="ko-KR"/>
              <a:t>.</a:t>
            </a:r>
            <a:r>
              <a:rPr lang="ko-KR" altLang="en-US"/>
              <a:t> 그러면 컨덴서의 튜브에 있던 냉각수가 쉘의 증기를 액화시켜 </a:t>
            </a:r>
            <a:r>
              <a:rPr lang="ko-KR" altLang="en-US" err="1"/>
              <a:t>재사용할수</a:t>
            </a:r>
            <a:r>
              <a:rPr lang="ko-KR" altLang="en-US"/>
              <a:t> 있게 해줍니다</a:t>
            </a:r>
            <a:r>
              <a:rPr lang="en-US" altLang="ko-KR"/>
              <a:t>.</a:t>
            </a:r>
            <a:r>
              <a:rPr lang="ko-KR" altLang="en-US"/>
              <a:t> 이때 냉각수는 뜨거워지기 때문에 이후 냉각과정을 위해선 열을 </a:t>
            </a:r>
            <a:r>
              <a:rPr lang="ko-KR" altLang="en-US" err="1"/>
              <a:t>빼줘야</a:t>
            </a:r>
            <a:r>
              <a:rPr lang="ko-KR" altLang="en-US"/>
              <a:t> 합니다</a:t>
            </a:r>
            <a:r>
              <a:rPr lang="en-US" altLang="ko-KR"/>
              <a:t>.</a:t>
            </a:r>
            <a:r>
              <a:rPr lang="ko-KR" altLang="en-US"/>
              <a:t> 이에 따라 냉각수는 펌프를 통해 쿨링 타워로 이동하고</a:t>
            </a:r>
            <a:r>
              <a:rPr lang="en-US" altLang="ko-KR"/>
              <a:t>,</a:t>
            </a:r>
            <a:r>
              <a:rPr lang="ko-KR" altLang="en-US"/>
              <a:t> 쿨링 타워에서 팬과 순환 펌프로 인한 냉각이 이루어 집니다</a:t>
            </a:r>
            <a:r>
              <a:rPr lang="en-US" altLang="ko-KR"/>
              <a:t>.</a:t>
            </a:r>
            <a:r>
              <a:rPr lang="ko-KR" altLang="en-US"/>
              <a:t> 이때 팬의 작동을 위해 전력이 사용됩니다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493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16956-F093-8632-A337-30F231A25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8CE254-6F94-9AE5-BC7A-76042139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892783-0BC8-E2F1-DCAB-307945790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가열 장치인 리보일러 입니다</a:t>
            </a:r>
            <a:r>
              <a:rPr lang="en-US" altLang="ko-KR"/>
              <a:t>.</a:t>
            </a:r>
            <a:r>
              <a:rPr lang="ko-KR" altLang="en-US"/>
              <a:t> 리보일러는 탑 하부에서 액체를 증기로 변환하는 역할을 합니다</a:t>
            </a:r>
            <a:r>
              <a:rPr lang="en-US" altLang="ko-KR"/>
              <a:t>.</a:t>
            </a:r>
            <a:r>
              <a:rPr lang="ko-KR" altLang="en-US"/>
              <a:t> 이때 냉각 장치와 다른 점은 먼저 가열과정에서 전력보다는 공정 증기나 벙커유를 사용한다는 점입니다</a:t>
            </a:r>
            <a:r>
              <a:rPr lang="en-US" altLang="ko-KR"/>
              <a:t>.</a:t>
            </a:r>
            <a:r>
              <a:rPr lang="ko-KR" altLang="en-US"/>
              <a:t> 이렇게 하는 이유는 전력보다 효율성과 비용 절감 측면에서 이점이 있기 때문입니다</a:t>
            </a:r>
            <a:r>
              <a:rPr lang="en-US" altLang="ko-KR"/>
              <a:t>.</a:t>
            </a:r>
            <a:r>
              <a:rPr lang="ko-KR" altLang="en-US"/>
              <a:t> 다음으로 가열된 증기를 상부를 이동시킬 때</a:t>
            </a:r>
            <a:r>
              <a:rPr lang="en-US" altLang="ko-KR"/>
              <a:t>,</a:t>
            </a:r>
            <a:r>
              <a:rPr lang="ko-KR" altLang="en-US"/>
              <a:t> 펌프가 필요하지 않습니다</a:t>
            </a:r>
            <a:r>
              <a:rPr lang="en-US" altLang="ko-KR"/>
              <a:t>.</a:t>
            </a:r>
            <a:r>
              <a:rPr lang="ko-KR" altLang="en-US"/>
              <a:t> 가열 된 증기는 탑 내부의 압력과 밀도차로 인해 장치의 도움 없이도 상승하게 됩니다</a:t>
            </a:r>
            <a:r>
              <a:rPr lang="en-US" altLang="ko-KR"/>
              <a:t>.</a:t>
            </a:r>
            <a:r>
              <a:rPr lang="ko-KR" altLang="en-US"/>
              <a:t> 이러한 열 관련 장치들의 작동 방식을 통해 저희는 다음과 같은 결론을 내렸습니다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F5FD1-E0C2-7339-0B4F-DE7A607EC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0709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여름철에는 기온이 높기 때문에 냉각 장치의 가동률이 더 높습니다</a:t>
            </a:r>
            <a:r>
              <a:rPr lang="en-US" altLang="ko-KR"/>
              <a:t>.</a:t>
            </a:r>
            <a:r>
              <a:rPr lang="ko-KR" altLang="en-US"/>
              <a:t> 반대로 겨울철은 낮은 기온으로 열손실이 심해</a:t>
            </a:r>
            <a:r>
              <a:rPr lang="en-US" altLang="ko-KR"/>
              <a:t>,</a:t>
            </a:r>
            <a:r>
              <a:rPr lang="ko-KR" altLang="en-US"/>
              <a:t> 가열 장치의 가동률이 높습니다</a:t>
            </a:r>
            <a:r>
              <a:rPr lang="en-US" altLang="ko-KR"/>
              <a:t>.</a:t>
            </a:r>
            <a:r>
              <a:rPr lang="ko-KR" altLang="en-US"/>
              <a:t> 하지만 가열 장치는 냉각장치와 달리 전력 의존도가 작기 때문에</a:t>
            </a:r>
            <a:r>
              <a:rPr lang="en-US" altLang="ko-KR"/>
              <a:t>,</a:t>
            </a:r>
            <a:r>
              <a:rPr lang="ko-KR" altLang="en-US"/>
              <a:t> 겨울철 공정 내 전력소비패턴은 다른 생산 활동의 영향이 더 많은 기여를 하여 군집의 차이가 발생한다고 추론하였습니다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6251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지금까지 저희가 한 연구의 시사점으로 화공 산업체의 데이터를 분석하고 이상치를 탐지해 비정상적인 데이터를 식별하였습니다</a:t>
            </a:r>
            <a:r>
              <a:rPr lang="en-US" altLang="ko-KR"/>
              <a:t>.</a:t>
            </a:r>
            <a:r>
              <a:rPr lang="ko-KR" altLang="en-US"/>
              <a:t> 다음으로 계절별 군집 차이의 원인을 추론한 결과</a:t>
            </a:r>
            <a:r>
              <a:rPr lang="en-US" altLang="ko-KR"/>
              <a:t>,</a:t>
            </a:r>
            <a:r>
              <a:rPr lang="ko-KR" altLang="en-US"/>
              <a:t> 계절의 기온 차이가 적정 온도 유지를 위한 전력 소비 패턴에 영향을 준다는 결론을 내렸습니다</a:t>
            </a:r>
            <a:r>
              <a:rPr lang="en-US" altLang="ko-KR"/>
              <a:t>.</a:t>
            </a:r>
            <a:r>
              <a:rPr lang="ko-KR" altLang="en-US"/>
              <a:t> 저희의 향후연구 방향은 먼저 검증 과정을 통해 최적의 파라미터 조합을 도출하고</a:t>
            </a:r>
            <a:r>
              <a:rPr lang="en-US" altLang="ko-KR"/>
              <a:t>,</a:t>
            </a:r>
            <a:r>
              <a:rPr lang="ko-KR" altLang="en-US"/>
              <a:t> 모델의 성능을 개선하고자 합니다</a:t>
            </a:r>
            <a:r>
              <a:rPr lang="en-US" altLang="ko-KR"/>
              <a:t>.</a:t>
            </a:r>
            <a:r>
              <a:rPr lang="ko-KR" altLang="en-US"/>
              <a:t> 두번째로 향후 연구에서 추론 결과를 반영한 데이터셋을 구축해 이상치 탐지의 정확도를 개선하고자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2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발표는 서론</a:t>
            </a:r>
            <a:r>
              <a:rPr lang="en-US" altLang="ko-KR"/>
              <a:t>-</a:t>
            </a:r>
            <a:r>
              <a:rPr lang="ko-KR" altLang="en-US" err="1"/>
              <a:t>데이터재구성</a:t>
            </a:r>
            <a:r>
              <a:rPr lang="en-US" altLang="ko-KR"/>
              <a:t>-</a:t>
            </a:r>
            <a:r>
              <a:rPr lang="ko-KR" altLang="en-US"/>
              <a:t>군집화 및 이상치 탐지</a:t>
            </a:r>
            <a:r>
              <a:rPr lang="en-US" altLang="ko-KR"/>
              <a:t>-</a:t>
            </a:r>
            <a:r>
              <a:rPr lang="ko-KR" altLang="en-US"/>
              <a:t>군집화 귀추</a:t>
            </a:r>
            <a:r>
              <a:rPr lang="en-US" altLang="ko-KR"/>
              <a:t>-</a:t>
            </a:r>
            <a:r>
              <a:rPr lang="ko-KR" altLang="en-US"/>
              <a:t>결론을 마무리로 마치겠습니다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699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92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IPCC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차 보고서에 따르면</a:t>
            </a:r>
            <a:r>
              <a:rPr lang="en-US" altLang="ko-KR" dirty="0"/>
              <a:t>,</a:t>
            </a:r>
            <a:r>
              <a:rPr lang="ko-KR" altLang="en-US" dirty="0"/>
              <a:t> 좌측 그래프는 </a:t>
            </a:r>
            <a:r>
              <a:rPr lang="en-US" altLang="ko-KR" dirty="0"/>
              <a:t>1850</a:t>
            </a:r>
            <a:r>
              <a:rPr lang="ko-KR" altLang="en-US" dirty="0"/>
              <a:t>년부터 </a:t>
            </a:r>
            <a:r>
              <a:rPr lang="en-US" altLang="ko-KR" dirty="0"/>
              <a:t>2019</a:t>
            </a:r>
            <a:r>
              <a:rPr lang="ko-KR" altLang="en-US" dirty="0"/>
              <a:t>년까지 온실가스 배출량을 나타냅니다</a:t>
            </a:r>
            <a:r>
              <a:rPr lang="en-US" altLang="ko-KR" dirty="0"/>
              <a:t>.</a:t>
            </a:r>
            <a:r>
              <a:rPr lang="ko-KR" altLang="en-US" dirty="0"/>
              <a:t> 이중 화석 연료와 산업으로 인한 이산화탄소 배출량은 전체 </a:t>
            </a:r>
            <a:r>
              <a:rPr lang="en-US" altLang="ko-KR" dirty="0"/>
              <a:t>60%</a:t>
            </a:r>
            <a:r>
              <a:rPr lang="ko-KR" altLang="en-US" dirty="0"/>
              <a:t>이상을 차지하며</a:t>
            </a:r>
            <a:r>
              <a:rPr lang="en-US" altLang="ko-KR" dirty="0"/>
              <a:t>,</a:t>
            </a:r>
            <a:r>
              <a:rPr lang="ko-KR" altLang="en-US" dirty="0"/>
              <a:t> 이를 바탕으로 저희는 화석 연료의 화학적 과정으로 제품을 생산하는 화공 산업체에 집중하고자 하였습니다</a:t>
            </a:r>
            <a:r>
              <a:rPr lang="en-US" altLang="ko-KR" dirty="0"/>
              <a:t>.</a:t>
            </a:r>
            <a:r>
              <a:rPr lang="ko-KR" altLang="en-US" dirty="0"/>
              <a:t> 가운데 그래프는 대기중 온실가스의 농도를 나타내는 그래프입니다</a:t>
            </a:r>
            <a:r>
              <a:rPr lang="en-US" altLang="ko-KR" dirty="0"/>
              <a:t>.</a:t>
            </a:r>
            <a:r>
              <a:rPr lang="ko-KR" altLang="en-US" dirty="0"/>
              <a:t> 전반적으로 상승세를 보이며</a:t>
            </a:r>
            <a:r>
              <a:rPr lang="en-US" altLang="ko-KR" dirty="0"/>
              <a:t>,</a:t>
            </a:r>
            <a:r>
              <a:rPr lang="ko-KR" altLang="en-US" dirty="0"/>
              <a:t> 특히 이산화탄소의 경우 화석연료의 수요가 </a:t>
            </a:r>
            <a:r>
              <a:rPr lang="ko-KR" altLang="en-US" dirty="0" err="1"/>
              <a:t>급증된</a:t>
            </a:r>
            <a:r>
              <a:rPr lang="ko-KR" altLang="en-US" dirty="0"/>
              <a:t> </a:t>
            </a:r>
            <a:r>
              <a:rPr lang="en-US" altLang="ko-KR" dirty="0"/>
              <a:t>1900</a:t>
            </a:r>
            <a:r>
              <a:rPr lang="ko-KR" altLang="en-US" dirty="0"/>
              <a:t>년대 후반부터 높은 증가율을 보이고 있습니다</a:t>
            </a:r>
            <a:r>
              <a:rPr lang="en-US" altLang="ko-KR" dirty="0"/>
              <a:t>.</a:t>
            </a:r>
            <a:r>
              <a:rPr lang="ko-KR" altLang="en-US" dirty="0"/>
              <a:t> 우측 그래프는 지구 표면 온도의 변화입니다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1850</a:t>
            </a:r>
            <a:r>
              <a:rPr lang="ko-KR" altLang="en-US" dirty="0"/>
              <a:t>년부터 </a:t>
            </a:r>
            <a:r>
              <a:rPr lang="en-US" altLang="ko-KR" dirty="0"/>
              <a:t>2019</a:t>
            </a:r>
            <a:r>
              <a:rPr lang="ko-KR" altLang="en-US" dirty="0"/>
              <a:t>년까지 지구 표면 온도는 약 </a:t>
            </a:r>
            <a:r>
              <a:rPr lang="en-US" altLang="ko-KR" dirty="0"/>
              <a:t>1.1</a:t>
            </a:r>
            <a:r>
              <a:rPr lang="ko-KR" altLang="en-US" dirty="0"/>
              <a:t>도씨 상승 했으며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1900</a:t>
            </a:r>
            <a:r>
              <a:rPr lang="ko-KR" altLang="en-US" dirty="0"/>
              <a:t>년대 후반부터 상승 속도가 점점 빨라지고 있습니다</a:t>
            </a:r>
            <a:r>
              <a:rPr lang="en-US" altLang="ko-KR" dirty="0"/>
              <a:t>.</a:t>
            </a:r>
            <a:r>
              <a:rPr lang="ko-KR" altLang="en-US" dirty="0"/>
              <a:t> 이러한 급격한 온도 상승은 환경에 심각한 영향을 미치기 때문에 이에 대한 대응책이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23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기후위기가 심각해짐에 따라</a:t>
            </a:r>
            <a:r>
              <a:rPr lang="en-US" altLang="ko-KR"/>
              <a:t>,</a:t>
            </a:r>
            <a:r>
              <a:rPr lang="ko-KR" altLang="en-US"/>
              <a:t> 전 세계는 탄소중립을 최우선 과제로 삼고 있습니다</a:t>
            </a:r>
            <a:r>
              <a:rPr lang="en-US" altLang="ko-KR"/>
              <a:t>.</a:t>
            </a:r>
            <a:r>
              <a:rPr lang="ko-KR" altLang="en-US"/>
              <a:t> 대한민국 역시 이러한 세계적 움직임에 발맞춰 </a:t>
            </a:r>
            <a:r>
              <a:rPr lang="en-US" altLang="ko-KR"/>
              <a:t>2050</a:t>
            </a:r>
            <a:r>
              <a:rPr lang="ko-KR" altLang="en-US"/>
              <a:t>년까지 탄소중립 실현을 목표로 하고 있습니다</a:t>
            </a:r>
            <a:r>
              <a:rPr lang="en-US" altLang="ko-KR"/>
              <a:t>.</a:t>
            </a:r>
            <a:r>
              <a:rPr lang="ko-KR" altLang="en-US"/>
              <a:t> 좌측 이미지는 탄소중립 위원회에서 발표한 </a:t>
            </a:r>
            <a:r>
              <a:rPr lang="en-US" altLang="ko-KR"/>
              <a:t>2050</a:t>
            </a:r>
            <a:r>
              <a:rPr lang="ko-KR" altLang="en-US"/>
              <a:t>년 탄소중립 사회의 미래상입니다</a:t>
            </a:r>
            <a:r>
              <a:rPr lang="en-US" altLang="ko-KR"/>
              <a:t>.</a:t>
            </a:r>
            <a:r>
              <a:rPr lang="ko-KR" altLang="en-US"/>
              <a:t> 저희는 이 </a:t>
            </a:r>
            <a:r>
              <a:rPr lang="en-US" altLang="ko-KR"/>
              <a:t>6</a:t>
            </a:r>
            <a:r>
              <a:rPr lang="ko-KR" altLang="en-US"/>
              <a:t>가지 미래상에서 산업 </a:t>
            </a:r>
            <a:r>
              <a:rPr lang="ko-KR" altLang="en-US" err="1"/>
              <a:t>부문중</a:t>
            </a:r>
            <a:r>
              <a:rPr lang="ko-KR" altLang="en-US"/>
              <a:t> 화석 연료와 관련된 석유화학 분야에 초점을 두었습니다</a:t>
            </a:r>
            <a:r>
              <a:rPr lang="en-US" altLang="ko-KR"/>
              <a:t>.</a:t>
            </a:r>
          </a:p>
          <a:p>
            <a:r>
              <a:rPr lang="ko-KR" altLang="en-US"/>
              <a:t>이러한 미래상으로 나아가기 위해서는 에너지 관리와 같은 </a:t>
            </a:r>
            <a:r>
              <a:rPr lang="ko-KR" altLang="en-US" err="1"/>
              <a:t>체게적인</a:t>
            </a:r>
            <a:r>
              <a:rPr lang="ko-KR" altLang="en-US"/>
              <a:t> 전략이 필요합니다</a:t>
            </a:r>
            <a:r>
              <a:rPr lang="en-US" altLang="ko-KR"/>
              <a:t>.</a:t>
            </a:r>
            <a:r>
              <a:rPr lang="ko-KR" altLang="en-US"/>
              <a:t> 특히 그린버튼 플랫폼은 이에 대한 핵심도구로 주목받고 있습니다</a:t>
            </a:r>
            <a:r>
              <a:rPr lang="en-US" altLang="ko-KR"/>
              <a:t>.</a:t>
            </a:r>
            <a:r>
              <a:rPr lang="ko-KR" altLang="en-US"/>
              <a:t> 그린버튼은 소비자가 실시간 에너지 사용량을 확인할 수 있는 시스템입니다</a:t>
            </a:r>
            <a:r>
              <a:rPr lang="en-US" altLang="ko-KR"/>
              <a:t>.</a:t>
            </a:r>
            <a:r>
              <a:rPr lang="ko-KR" altLang="en-US"/>
              <a:t> 우측 그림은 이러한 그린버튼 시스템의 과정입니다</a:t>
            </a:r>
            <a:r>
              <a:rPr lang="en-US" altLang="ko-KR"/>
              <a:t>.</a:t>
            </a:r>
            <a:r>
              <a:rPr lang="ko-KR" altLang="en-US"/>
              <a:t> 이때 소비자는 다운로드와 </a:t>
            </a:r>
            <a:r>
              <a:rPr lang="ko-KR" altLang="en-US" err="1"/>
              <a:t>커넥트라는</a:t>
            </a:r>
            <a:r>
              <a:rPr lang="ko-KR" altLang="en-US"/>
              <a:t> 두 버튼의 옵션이 있습니다</a:t>
            </a:r>
            <a:r>
              <a:rPr lang="en-US" altLang="ko-KR"/>
              <a:t>.</a:t>
            </a:r>
            <a:r>
              <a:rPr lang="ko-KR" altLang="en-US"/>
              <a:t> 먼저 다운로드는 소비자가 데이터 </a:t>
            </a:r>
            <a:r>
              <a:rPr lang="ko-KR" altLang="en-US" err="1"/>
              <a:t>제공기관로부터</a:t>
            </a:r>
            <a:r>
              <a:rPr lang="ko-KR" altLang="en-US"/>
              <a:t> 실시간 에너지 사용량을 받는 시스템입니다</a:t>
            </a:r>
            <a:r>
              <a:rPr lang="en-US" altLang="ko-KR"/>
              <a:t>.</a:t>
            </a:r>
            <a:r>
              <a:rPr lang="ko-KR" altLang="en-US"/>
              <a:t> 다음으로 </a:t>
            </a:r>
            <a:r>
              <a:rPr lang="ko-KR" altLang="en-US" err="1"/>
              <a:t>커넥트는</a:t>
            </a:r>
            <a:r>
              <a:rPr lang="ko-KR" altLang="en-US"/>
              <a:t> 타 기관의 데이터 분석을 통해 소비자가 에너지 소비에 대한 실용적인 솔루션을 받는 것입니다</a:t>
            </a:r>
            <a:r>
              <a:rPr lang="en-US" altLang="ko-KR"/>
              <a:t>.</a:t>
            </a:r>
            <a:r>
              <a:rPr lang="ko-KR" altLang="en-US"/>
              <a:t> 이러한 플랫폼은 탄소중립 실현에 중요한 역할을 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2525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이를 위해 저희는 먼저 화공 산업체의 데이터를 수집한 후에 이상치 탐지에 적합한 형태로 데이터를 재구성 해주었습니다</a:t>
            </a:r>
            <a:r>
              <a:rPr lang="en-US" altLang="ko-KR"/>
              <a:t>.</a:t>
            </a:r>
            <a:r>
              <a:rPr lang="ko-KR" altLang="en-US"/>
              <a:t> 이후 재구성된 데이터를 바탕으로 군집화 후 이상치 탐지를 진행하였고</a:t>
            </a:r>
            <a:r>
              <a:rPr lang="en-US" altLang="ko-KR"/>
              <a:t>,</a:t>
            </a:r>
            <a:r>
              <a:rPr lang="ko-KR" altLang="en-US"/>
              <a:t> 군집에 대한 귀추를 통해 군집 결과를 분석하였습니다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1500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데이터 재구성 이전에 고려사항들이 몇가지 있습니다</a:t>
            </a:r>
            <a:r>
              <a:rPr lang="en-US" altLang="ko-KR"/>
              <a:t>.</a:t>
            </a:r>
            <a:r>
              <a:rPr lang="ko-KR" altLang="en-US"/>
              <a:t> 첫번째로 원본 데이터에 포함된 </a:t>
            </a:r>
            <a:r>
              <a:rPr lang="ko-KR" altLang="en-US" err="1"/>
              <a:t>결측치가</a:t>
            </a:r>
            <a:r>
              <a:rPr lang="ko-KR" altLang="en-US"/>
              <a:t> 군집화에 방해가 된다는 점입니다</a:t>
            </a:r>
            <a:r>
              <a:rPr lang="en-US" altLang="ko-KR"/>
              <a:t>.</a:t>
            </a:r>
            <a:r>
              <a:rPr lang="ko-KR" altLang="en-US"/>
              <a:t> 이때 </a:t>
            </a:r>
            <a:r>
              <a:rPr lang="ko-KR" altLang="en-US" err="1"/>
              <a:t>결측치로는</a:t>
            </a:r>
            <a:r>
              <a:rPr lang="ko-KR" altLang="en-US"/>
              <a:t> 데이터 내에 </a:t>
            </a:r>
            <a:r>
              <a:rPr lang="en-US" altLang="ko-KR"/>
              <a:t>nan</a:t>
            </a:r>
            <a:r>
              <a:rPr lang="ko-KR" altLang="en-US"/>
              <a:t>값과 </a:t>
            </a:r>
            <a:r>
              <a:rPr lang="en-US" altLang="ko-KR"/>
              <a:t>0</a:t>
            </a:r>
            <a:r>
              <a:rPr lang="ko-KR" altLang="en-US"/>
              <a:t>값으로 판단하였습니다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0</a:t>
            </a:r>
            <a:r>
              <a:rPr lang="ko-KR" altLang="en-US"/>
              <a:t>값을 </a:t>
            </a:r>
            <a:r>
              <a:rPr lang="ko-KR" altLang="en-US" err="1"/>
              <a:t>결측치로</a:t>
            </a:r>
            <a:r>
              <a:rPr lang="ko-KR" altLang="en-US"/>
              <a:t> 판단한 이유는 화공 산업체가 </a:t>
            </a:r>
            <a:r>
              <a:rPr lang="en-US" altLang="ko-KR"/>
              <a:t>24</a:t>
            </a:r>
            <a:r>
              <a:rPr lang="ko-KR" altLang="en-US"/>
              <a:t>시간 가동하기 때문에 이는 일반적으로 빈 값으로 볼 수 있습니다</a:t>
            </a:r>
            <a:r>
              <a:rPr lang="en-US" altLang="ko-KR"/>
              <a:t>.</a:t>
            </a:r>
            <a:r>
              <a:rPr lang="ko-KR" altLang="en-US"/>
              <a:t> 이에따라 저희는 이러한 </a:t>
            </a:r>
            <a:r>
              <a:rPr lang="ko-KR" altLang="en-US" err="1"/>
              <a:t>결측치를</a:t>
            </a:r>
            <a:r>
              <a:rPr lang="ko-KR" altLang="en-US"/>
              <a:t> 제거해주었습니다</a:t>
            </a:r>
            <a:r>
              <a:rPr lang="en-US" altLang="ko-KR"/>
              <a:t>.</a:t>
            </a:r>
          </a:p>
          <a:p>
            <a:r>
              <a:rPr lang="ko-KR" altLang="en-US"/>
              <a:t>두번째는 원본 데이터의 크기가 방대해 알고리즘의 계산 비용이 크다는 문제가 있습니다</a:t>
            </a:r>
            <a:r>
              <a:rPr lang="en-US" altLang="ko-KR"/>
              <a:t>.</a:t>
            </a:r>
            <a:r>
              <a:rPr lang="ko-KR" altLang="en-US"/>
              <a:t> 이를 위해 저희는 대표성을 띄는 샘플 데이터를 가지고 진행하였습니다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데이터의 스케일이 달라 정밀한 패턴분석이 어렵다는 점입니다</a:t>
            </a:r>
            <a:r>
              <a:rPr lang="en-US" altLang="ko-KR"/>
              <a:t>.</a:t>
            </a:r>
            <a:r>
              <a:rPr lang="ko-KR" altLang="en-US"/>
              <a:t> 이를 해결하기 위해 저희는 데이터에 표준화를 적용해 평균을 </a:t>
            </a:r>
            <a:r>
              <a:rPr lang="en-US" altLang="ko-KR"/>
              <a:t>0,</a:t>
            </a:r>
            <a:r>
              <a:rPr lang="ko-KR" altLang="en-US"/>
              <a:t> 분산을 </a:t>
            </a:r>
            <a:r>
              <a:rPr lang="en-US" altLang="ko-KR"/>
              <a:t>1</a:t>
            </a:r>
            <a:r>
              <a:rPr lang="ko-KR" altLang="en-US"/>
              <a:t>로 조정하였습니다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샘플 데이터와 표준화에 대해서는 다음장에서 자세하게 설명하겠습니다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287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553E-78FB-DBBF-E63C-C9A950847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CE5D49-E1E9-E277-E176-C2ADCE7F5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B71CF8-1C97-E960-FE3A-D10F862FD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샘플 데이터를 선정하는 과정입니다</a:t>
            </a:r>
            <a:r>
              <a:rPr lang="en-US" altLang="ko-KR"/>
              <a:t>.</a:t>
            </a:r>
            <a:r>
              <a:rPr lang="ko-KR" altLang="en-US"/>
              <a:t> 좌측 그래프는 계절별 주중 전력 사용량입니다</a:t>
            </a:r>
            <a:r>
              <a:rPr lang="en-US" altLang="ko-KR"/>
              <a:t>.</a:t>
            </a:r>
            <a:r>
              <a:rPr lang="ko-KR" altLang="en-US"/>
              <a:t> 그래프를 보면 봄</a:t>
            </a:r>
            <a:r>
              <a:rPr lang="en-US" altLang="ko-KR"/>
              <a:t>,</a:t>
            </a:r>
            <a:r>
              <a:rPr lang="ko-KR" altLang="en-US"/>
              <a:t> 가을과 달리 여름과 겨울 특히 </a:t>
            </a:r>
            <a:r>
              <a:rPr lang="en-US" altLang="ko-KR"/>
              <a:t>12</a:t>
            </a:r>
            <a:r>
              <a:rPr lang="ko-KR" altLang="en-US"/>
              <a:t>시에서 </a:t>
            </a:r>
            <a:r>
              <a:rPr lang="en-US" altLang="ko-KR"/>
              <a:t>15</a:t>
            </a:r>
            <a:r>
              <a:rPr lang="ko-KR" altLang="en-US"/>
              <a:t>시 사이의 데이터는 패턴차이가 비교적 명확하다는 것을 </a:t>
            </a:r>
            <a:r>
              <a:rPr lang="ko-KR" altLang="en-US" err="1"/>
              <a:t>확인할수있습니다</a:t>
            </a:r>
            <a:r>
              <a:rPr lang="en-US" altLang="ko-KR"/>
              <a:t>.</a:t>
            </a:r>
            <a:r>
              <a:rPr lang="ko-KR" altLang="en-US"/>
              <a:t> 해당 시간대의 시사점으로는 먼저 표준 근무 시간대에 </a:t>
            </a:r>
            <a:r>
              <a:rPr lang="ko-KR" altLang="en-US" err="1"/>
              <a:t>포함되어있어</a:t>
            </a:r>
            <a:r>
              <a:rPr lang="ko-KR" altLang="en-US"/>
              <a:t> 연구의 실용성을 제공해주고</a:t>
            </a:r>
            <a:r>
              <a:rPr lang="en-US" altLang="ko-KR"/>
              <a:t>,</a:t>
            </a:r>
            <a:r>
              <a:rPr lang="ko-KR" altLang="en-US"/>
              <a:t> 원본 데이터의 약 </a:t>
            </a:r>
            <a:r>
              <a:rPr lang="en-US" altLang="ko-KR"/>
              <a:t>12%</a:t>
            </a:r>
            <a:r>
              <a:rPr lang="ko-KR" altLang="en-US"/>
              <a:t> 크기를 갖기 때문에 그만큼 계산 비용이 절감됩니다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7AD333-89EF-3AF3-4478-59E62F115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316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표준화 전과 후의 데이터 분포입니다</a:t>
            </a:r>
            <a:r>
              <a:rPr lang="en-US" altLang="ko-KR"/>
              <a:t>.</a:t>
            </a:r>
            <a:r>
              <a:rPr lang="ko-KR" altLang="en-US"/>
              <a:t> 좌측 표준화 전 데이터에서는 데이터의 스케일 차이가 존재합니다</a:t>
            </a:r>
            <a:r>
              <a:rPr lang="en-US" altLang="ko-KR"/>
              <a:t>.</a:t>
            </a:r>
            <a:r>
              <a:rPr lang="ko-KR" altLang="en-US"/>
              <a:t> 이는 군집화에서 스케일이 큰 데이터 위주로 반영될 수 있는 위험이 있습니다</a:t>
            </a:r>
            <a:r>
              <a:rPr lang="en-US" altLang="ko-KR"/>
              <a:t>.</a:t>
            </a:r>
            <a:r>
              <a:rPr lang="ko-KR" altLang="en-US"/>
              <a:t> 따라서 정확한 패턴 분석을 위해 저희는 데이터에 표준화 처리를 해주었고</a:t>
            </a:r>
            <a:r>
              <a:rPr lang="en-US" altLang="ko-KR"/>
              <a:t>,</a:t>
            </a:r>
            <a:r>
              <a:rPr lang="ko-KR" altLang="en-US"/>
              <a:t> 표준화 방식은 </a:t>
            </a:r>
            <a:r>
              <a:rPr lang="en-US" altLang="ko-KR" err="1"/>
              <a:t>tslearn</a:t>
            </a:r>
            <a:r>
              <a:rPr lang="ko-KR" altLang="en-US"/>
              <a:t>의 </a:t>
            </a:r>
            <a:r>
              <a:rPr lang="en-US" altLang="ko-KR" err="1"/>
              <a:t>timeseriesscalermeanvariance</a:t>
            </a:r>
            <a:r>
              <a:rPr lang="ko-KR" altLang="en-US"/>
              <a:t>기법을 사용했습니다</a:t>
            </a:r>
            <a:r>
              <a:rPr lang="en-US" altLang="ko-KR"/>
              <a:t>.</a:t>
            </a:r>
            <a:r>
              <a:rPr lang="ko-KR" altLang="en-US"/>
              <a:t> 해당 기법은 데이터 샘플마다 각각 표준화해 각 샘플의 특성을 보존해줍니다</a:t>
            </a:r>
            <a:r>
              <a:rPr lang="en-US" altLang="ko-KR"/>
              <a:t>.</a:t>
            </a:r>
            <a:r>
              <a:rPr lang="ko-KR" altLang="en-US"/>
              <a:t> 우측은 이러한 표준화를 거친 후 데이터의 분포입니다</a:t>
            </a:r>
            <a:r>
              <a:rPr lang="en-US" altLang="ko-KR"/>
              <a:t>.</a:t>
            </a:r>
            <a:r>
              <a:rPr lang="ko-KR" altLang="en-US"/>
              <a:t> 각 샘플마다 표준화가 되었기 때문에</a:t>
            </a:r>
            <a:r>
              <a:rPr lang="en-US" altLang="ko-KR"/>
              <a:t>,</a:t>
            </a:r>
            <a:r>
              <a:rPr lang="ko-KR" altLang="en-US"/>
              <a:t> 전체 분포로 봤을 때</a:t>
            </a:r>
            <a:r>
              <a:rPr lang="en-US" altLang="ko-KR"/>
              <a:t>,</a:t>
            </a:r>
            <a:r>
              <a:rPr lang="ko-KR" altLang="en-US"/>
              <a:t> 평균 </a:t>
            </a:r>
            <a:r>
              <a:rPr lang="en-US" altLang="ko-KR"/>
              <a:t>0</a:t>
            </a:r>
            <a:r>
              <a:rPr lang="ko-KR" altLang="en-US" err="1"/>
              <a:t>으로부터</a:t>
            </a:r>
            <a:r>
              <a:rPr lang="ko-KR" altLang="en-US"/>
              <a:t> </a:t>
            </a:r>
            <a:r>
              <a:rPr lang="en-US" altLang="ko-KR"/>
              <a:t>+-2</a:t>
            </a:r>
            <a:r>
              <a:rPr lang="ko-KR" altLang="en-US"/>
              <a:t> 정도의 표준편차를 가지는 모습을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943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DBA K-Means</a:t>
            </a:r>
            <a:r>
              <a:rPr lang="ko-KR" altLang="en-US"/>
              <a:t>에서 </a:t>
            </a:r>
            <a:r>
              <a:rPr lang="en-US" altLang="ko-KR"/>
              <a:t>DBA</a:t>
            </a:r>
            <a:r>
              <a:rPr lang="ko-KR" altLang="en-US"/>
              <a:t>는 다이나믹 타임 </a:t>
            </a:r>
            <a:r>
              <a:rPr lang="ko-KR" altLang="en-US" err="1"/>
              <a:t>워핑</a:t>
            </a:r>
            <a:r>
              <a:rPr lang="ko-KR" altLang="en-US"/>
              <a:t> 앤 </a:t>
            </a:r>
            <a:r>
              <a:rPr lang="ko-KR" altLang="en-US" err="1"/>
              <a:t>베리센터</a:t>
            </a:r>
            <a:r>
              <a:rPr lang="ko-KR" altLang="en-US"/>
              <a:t> </a:t>
            </a:r>
            <a:r>
              <a:rPr lang="ko-KR" altLang="en-US" err="1"/>
              <a:t>에버레이징을</a:t>
            </a:r>
            <a:r>
              <a:rPr lang="ko-KR" altLang="en-US"/>
              <a:t> 의미합니다</a:t>
            </a:r>
            <a:r>
              <a:rPr lang="en-US" altLang="ko-KR"/>
              <a:t>.</a:t>
            </a:r>
            <a:r>
              <a:rPr lang="ko-KR" altLang="en-US"/>
              <a:t> 여기서 다이나믹 타임 </a:t>
            </a:r>
            <a:r>
              <a:rPr lang="ko-KR" altLang="en-US" err="1"/>
              <a:t>워핑</a:t>
            </a:r>
            <a:r>
              <a:rPr lang="ko-KR" altLang="en-US"/>
              <a:t> 이하 </a:t>
            </a:r>
            <a:r>
              <a:rPr lang="en-US" altLang="ko-KR"/>
              <a:t>DTW</a:t>
            </a:r>
            <a:r>
              <a:rPr lang="ko-KR" altLang="en-US"/>
              <a:t>는 기존의 거리 계산 방식인 </a:t>
            </a:r>
            <a:r>
              <a:rPr lang="ko-KR" altLang="en-US" err="1"/>
              <a:t>유클리디언과</a:t>
            </a:r>
            <a:r>
              <a:rPr lang="ko-KR" altLang="en-US"/>
              <a:t> 달리</a:t>
            </a:r>
            <a:r>
              <a:rPr lang="en-US" altLang="ko-KR"/>
              <a:t>,</a:t>
            </a:r>
            <a:r>
              <a:rPr lang="ko-KR" altLang="en-US"/>
              <a:t> 시계열 특성을 반영한다는 점에서 차이가 있습니다</a:t>
            </a:r>
            <a:r>
              <a:rPr lang="en-US" altLang="ko-KR"/>
              <a:t>.</a:t>
            </a:r>
            <a:r>
              <a:rPr lang="ko-KR" altLang="en-US"/>
              <a:t> 이때 가장 큰 차이는 데이터 포인트간 비교방식에 있습니다</a:t>
            </a:r>
            <a:r>
              <a:rPr lang="en-US" altLang="ko-KR"/>
              <a:t>.</a:t>
            </a:r>
            <a:r>
              <a:rPr lang="ko-KR" altLang="en-US"/>
              <a:t> 좌측 </a:t>
            </a:r>
            <a:r>
              <a:rPr lang="ko-KR" altLang="en-US" err="1"/>
              <a:t>유클리디언은</a:t>
            </a:r>
            <a:r>
              <a:rPr lang="ko-KR" altLang="en-US"/>
              <a:t> 두 데이터를 동일한 축으로 대응시키며</a:t>
            </a:r>
            <a:r>
              <a:rPr lang="en-US" altLang="ko-KR"/>
              <a:t>,</a:t>
            </a:r>
            <a:r>
              <a:rPr lang="ko-KR" altLang="en-US"/>
              <a:t> 각 포인트간 직선거리를 계산합니다</a:t>
            </a:r>
            <a:r>
              <a:rPr lang="en-US" altLang="ko-KR"/>
              <a:t>.</a:t>
            </a:r>
            <a:r>
              <a:rPr lang="ko-KR" altLang="en-US"/>
              <a:t> 이는 간단하지만 두 데이터가 유사한 패턴이어도 시간 축이 조금만 어긋나면 큰 거리로 계산한다는 한계가 있습니다</a:t>
            </a:r>
            <a:r>
              <a:rPr lang="en-US" altLang="ko-KR"/>
              <a:t>.</a:t>
            </a:r>
            <a:r>
              <a:rPr lang="ko-KR" altLang="en-US"/>
              <a:t> 반면 우측 </a:t>
            </a:r>
            <a:r>
              <a:rPr lang="en-US" altLang="ko-KR"/>
              <a:t>DTW</a:t>
            </a:r>
            <a:r>
              <a:rPr lang="ko-KR" altLang="en-US"/>
              <a:t>는 </a:t>
            </a:r>
            <a:r>
              <a:rPr lang="ko-KR" altLang="en-US" err="1"/>
              <a:t>시간축을</a:t>
            </a:r>
            <a:r>
              <a:rPr lang="ko-KR" altLang="en-US"/>
              <a:t> 유연하게 왜곡해 두 데이터를 비교합니다</a:t>
            </a:r>
            <a:r>
              <a:rPr lang="en-US" altLang="ko-KR"/>
              <a:t>.</a:t>
            </a:r>
            <a:r>
              <a:rPr lang="ko-KR" altLang="en-US"/>
              <a:t> 이러한 방식으로 기존 거리계산 방식의 한계를 보완할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636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71316-BABB-73CB-0406-A32EBC1F0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217E3B-FC6D-45FC-FF8A-F83618544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BDD3DA-3CCC-BB9E-7909-922D1EB7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561E9-B4F5-1477-7410-C6D321C8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5CC7B-E00D-ABBD-1FCE-25BCE048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45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0B24D-4786-BA05-2B4E-47701845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7392F6-9D5E-E52F-2810-15F8F8E51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B7C08-041F-ECF8-D7E8-DCEA1C51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527DC-FCEF-2451-8DDC-12E7C93B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441B6-2BF6-F0CC-30B0-113BF408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32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2EFB38-C240-6482-EB03-2201C017F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ED5FAB-12CB-25C6-E087-5485157A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5CDB8-3440-0D9E-F8F2-262C9F8A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E7706-63A5-2386-96D1-EC5ED54A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6AF56-55DA-7EAA-9443-13CAAEBA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2239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2059912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200341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  <p:pic>
        <p:nvPicPr>
          <p:cNvPr id="7" name="object 13">
            <a:extLst>
              <a:ext uri="{FF2B5EF4-FFF2-40B4-BE49-F238E27FC236}">
                <a16:creationId xmlns:a16="http://schemas.microsoft.com/office/drawing/2014/main" id="{557DDF61-BF1A-BF0D-C3F4-543F038C525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54576" y="6526924"/>
            <a:ext cx="807719" cy="172186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E299379D-9B61-0ACC-0E0D-DDD863C0D27C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78351" y="6538464"/>
            <a:ext cx="913709" cy="137175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71180BC4-5D9B-F054-FABC-4AB5AF7FAF58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10649" y="6552806"/>
            <a:ext cx="1202486" cy="137426"/>
          </a:xfrm>
          <a:prstGeom prst="rect">
            <a:avLst/>
          </a:prstGeom>
        </p:spPr>
      </p:pic>
      <p:pic>
        <p:nvPicPr>
          <p:cNvPr id="10" name="object 16">
            <a:extLst>
              <a:ext uri="{FF2B5EF4-FFF2-40B4-BE49-F238E27FC236}">
                <a16:creationId xmlns:a16="http://schemas.microsoft.com/office/drawing/2014/main" id="{57908FC6-CA17-1D4F-1536-4D7BD466A100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652" y="6461596"/>
            <a:ext cx="1282871" cy="2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59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  <p:pic>
        <p:nvPicPr>
          <p:cNvPr id="7" name="object 13">
            <a:extLst>
              <a:ext uri="{FF2B5EF4-FFF2-40B4-BE49-F238E27FC236}">
                <a16:creationId xmlns:a16="http://schemas.microsoft.com/office/drawing/2014/main" id="{557DDF61-BF1A-BF0D-C3F4-543F038C525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54576" y="6526924"/>
            <a:ext cx="807719" cy="172186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E299379D-9B61-0ACC-0E0D-DDD863C0D27C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78351" y="6538464"/>
            <a:ext cx="913709" cy="137175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71180BC4-5D9B-F054-FABC-4AB5AF7FAF58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10649" y="6552806"/>
            <a:ext cx="1202486" cy="137426"/>
          </a:xfrm>
          <a:prstGeom prst="rect">
            <a:avLst/>
          </a:prstGeom>
        </p:spPr>
      </p:pic>
      <p:pic>
        <p:nvPicPr>
          <p:cNvPr id="10" name="object 16">
            <a:extLst>
              <a:ext uri="{FF2B5EF4-FFF2-40B4-BE49-F238E27FC236}">
                <a16:creationId xmlns:a16="http://schemas.microsoft.com/office/drawing/2014/main" id="{57908FC6-CA17-1D4F-1536-4D7BD466A100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652" y="6461596"/>
            <a:ext cx="1282871" cy="2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0712" y="672541"/>
            <a:ext cx="8911590" cy="391794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151446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0712" y="672541"/>
            <a:ext cx="8911590" cy="391794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498263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94617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CB278-1BD0-6BFC-CDC1-9F417EB6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F7D81-CD97-D9DF-1367-92F20849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663CD-0961-31C5-41C0-27790428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67A79-204F-5702-4555-72E2890B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903F0-50CE-2787-7DE6-2C9B36FB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30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2234A-A994-3AD1-B016-C91F9EFA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7CDFF-D2BC-A282-7142-2075CE6E1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F2839-CBB6-DD0A-E09A-5DA18F17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DF1A2-2372-6680-2E7A-B3D45E3E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ACBE4-0405-2950-21BD-A7AC3BDE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062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E9B37-0700-7ABC-AF44-D9F8B759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84837-CDFB-618C-E355-9DE48DA99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117B52-B396-E994-48EA-19967FA1C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86A207-42AA-1DAD-3C50-F4E8B515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5BF138-F482-0A5F-344E-BD072111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830EFD-6DE6-5241-4A8A-BE93AA30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44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92FB-B0BB-7D2B-CF0E-9C170AD0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BA43D-B5B1-25A6-5BEF-0B419AD62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83E18D-3A69-A678-0E71-96205E2EF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C6FBB3-7725-F649-7908-B63F9870B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0EF36E-C10D-DFC2-38E2-0F46EE7BA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40485F-7617-6586-D941-2F688B58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95CBBA-3711-73E7-2B3A-F0362783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0887F7-2352-3A4C-C42A-0696E210C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04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3A55E-D015-2797-4AF4-F4574DA6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9179C5-2B99-38B0-C372-6E06837D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B4C7B4-0DA0-B599-59E1-0BDD922C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D5A79D-13CE-0047-E9FC-5FBF05EE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822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A7FE43-C16C-8627-D93F-7BF1D8BD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9D9276-B6CF-0A53-58F3-D10FB7DF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A3304B-4BCB-B2EF-4C72-B31B8230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743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D5811-9C77-5EA3-7B4F-7C5067C0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5FEF2-54DD-9FDB-D64C-FEEEAD43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AF5763-2FF9-A425-3F35-D0C15EAD5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EE1F19-BD19-577C-C42C-A30ECC58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AABE0-CD01-89EC-96D3-DF833B98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E53A3-A900-996D-6468-108F4AD7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01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198FF-DACF-56F6-EACE-627339B9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2D6588-C7E9-1FE8-10F4-06E67090A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582BA3-9ADA-A67D-C71D-A544C9F10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1AFF7-B38E-DD5C-0FDC-58A610AA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3FE944-F038-96C6-70DE-14D38D8B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EC4A28-7899-381C-7526-D1F2F629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53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654EB6-E0AA-F72E-161B-348D39F8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EAB42-3604-D63B-ACC4-FE1F4FA60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C07E33-7C42-BEE7-AF5C-00CDAA59F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6515D-5254-C65E-DB83-393756B8C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910DDE-1EFF-BE7F-795A-CFE30CF10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11" name="object 13">
            <a:extLst>
              <a:ext uri="{FF2B5EF4-FFF2-40B4-BE49-F238E27FC236}">
                <a16:creationId xmlns:a16="http://schemas.microsoft.com/office/drawing/2014/main" id="{712C3EE5-0729-F4B3-F3EA-41DCEB54F5BE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554576" y="6526924"/>
            <a:ext cx="807719" cy="172186"/>
          </a:xfrm>
          <a:prstGeom prst="rect">
            <a:avLst/>
          </a:prstGeom>
        </p:spPr>
      </p:pic>
      <p:pic>
        <p:nvPicPr>
          <p:cNvPr id="12" name="object 14">
            <a:extLst>
              <a:ext uri="{FF2B5EF4-FFF2-40B4-BE49-F238E27FC236}">
                <a16:creationId xmlns:a16="http://schemas.microsoft.com/office/drawing/2014/main" id="{1B53B40D-EAE4-063D-F0B2-31251B201AA7}"/>
              </a:ext>
            </a:extLst>
          </p:cNvPr>
          <p:cNvPicPr/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2478351" y="6538464"/>
            <a:ext cx="913709" cy="137175"/>
          </a:xfrm>
          <a:prstGeom prst="rect">
            <a:avLst/>
          </a:prstGeom>
        </p:spPr>
      </p:pic>
      <p:pic>
        <p:nvPicPr>
          <p:cNvPr id="13" name="object 15">
            <a:extLst>
              <a:ext uri="{FF2B5EF4-FFF2-40B4-BE49-F238E27FC236}">
                <a16:creationId xmlns:a16="http://schemas.microsoft.com/office/drawing/2014/main" id="{4D10C162-6190-09D7-4FBC-9A8EB3B86065}"/>
              </a:ext>
            </a:extLst>
          </p:cNvPr>
          <p:cNvPicPr/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3510649" y="6552806"/>
            <a:ext cx="1202486" cy="137426"/>
          </a:xfrm>
          <a:prstGeom prst="rect">
            <a:avLst/>
          </a:prstGeom>
        </p:spPr>
      </p:pic>
      <p:pic>
        <p:nvPicPr>
          <p:cNvPr id="14" name="object 16">
            <a:extLst>
              <a:ext uri="{FF2B5EF4-FFF2-40B4-BE49-F238E27FC236}">
                <a16:creationId xmlns:a16="http://schemas.microsoft.com/office/drawing/2014/main" id="{51347A4F-1E12-5E9F-694A-9049FFFC9527}"/>
              </a:ext>
            </a:extLst>
          </p:cNvPr>
          <p:cNvPicPr/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652" y="6461596"/>
            <a:ext cx="1282871" cy="2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  <p:pic>
        <p:nvPicPr>
          <p:cNvPr id="7" name="object 13">
            <a:extLst>
              <a:ext uri="{FF2B5EF4-FFF2-40B4-BE49-F238E27FC236}">
                <a16:creationId xmlns:a16="http://schemas.microsoft.com/office/drawing/2014/main" id="{2D356175-F3DE-DC70-0B49-943BE9C8FDF0}"/>
              </a:ext>
            </a:extLst>
          </p:cNvPr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554576" y="6526924"/>
            <a:ext cx="807719" cy="172186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9E8921C5-3402-F6BA-FE74-8EF0FD8B6AC8}"/>
              </a:ext>
            </a:extLst>
          </p:cNvPr>
          <p:cNvPicPr/>
          <p:nvPr userDrawn="1"/>
        </p:nvPicPr>
        <p:blipFill>
          <a:blip r:embed="rId9" cstate="print"/>
          <a:stretch>
            <a:fillRect/>
          </a:stretch>
        </p:blipFill>
        <p:spPr>
          <a:xfrm>
            <a:off x="2478351" y="6538464"/>
            <a:ext cx="913709" cy="137175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6EE73BB7-4FB6-3F8A-302C-C61B541F8CC3}"/>
              </a:ext>
            </a:extLst>
          </p:cNvPr>
          <p:cNvPicPr/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3510649" y="6552806"/>
            <a:ext cx="1202486" cy="137426"/>
          </a:xfrm>
          <a:prstGeom prst="rect">
            <a:avLst/>
          </a:prstGeom>
        </p:spPr>
      </p:pic>
      <p:pic>
        <p:nvPicPr>
          <p:cNvPr id="10" name="object 16">
            <a:extLst>
              <a:ext uri="{FF2B5EF4-FFF2-40B4-BE49-F238E27FC236}">
                <a16:creationId xmlns:a16="http://schemas.microsoft.com/office/drawing/2014/main" id="{931320DB-C298-91AD-B76B-0BD12AF24C12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652" y="6461596"/>
            <a:ext cx="1282871" cy="2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hyperlink" Target="mailto:seokchu123@gmail.com" TargetMode="External"/><Relationship Id="rId4" Type="http://schemas.openxmlformats.org/officeDocument/2006/relationships/hyperlink" Target="https://pxhere.com/ko/photo/969513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innonews.com/archives/48028" TargetMode="External"/><Relationship Id="rId5" Type="http://schemas.openxmlformats.org/officeDocument/2006/relationships/image" Target="../media/image43.jpeg"/><Relationship Id="rId4" Type="http://schemas.openxmlformats.org/officeDocument/2006/relationships/hyperlink" Target="https://www.savree.com/en/encyclopedia/distillation-colum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872D081-7A39-A8B7-D30B-CF33A8DE2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3BC9CEE-3BAA-872F-6CAD-F47981F56A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450" t="1426" r="28156" b="1426"/>
          <a:stretch/>
        </p:blipFill>
        <p:spPr>
          <a:xfrm>
            <a:off x="7696202" y="0"/>
            <a:ext cx="4503017" cy="686602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7980DFAC-8501-AB37-04E3-539349AE8DCE}"/>
              </a:ext>
            </a:extLst>
          </p:cNvPr>
          <p:cNvSpPr txBox="1"/>
          <p:nvPr/>
        </p:nvSpPr>
        <p:spPr>
          <a:xfrm>
            <a:off x="407314" y="5255107"/>
            <a:ext cx="6527495" cy="8337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저자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: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장현석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,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박범도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,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강한성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,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박선아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(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국립한밭대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),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이충호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,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허태욱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(ETRI), *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이상금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(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국립한밭대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)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Malgun Gothic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발표자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: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장현석  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seokchu123@gmail.com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 </a:t>
            </a:r>
            <a:endParaRPr lang="en-US" altLang="ko-KR" sz="12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Malgun Gothic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발표일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: 2025</a:t>
            </a:r>
            <a:r>
              <a:rPr lang="en-US" altLang="ko-KR" sz="1200" b="1" kern="0">
                <a:solidFill>
                  <a:sysClr val="windowText" lastClr="000000"/>
                </a:solidFill>
                <a:latin typeface="맑은 고딕"/>
                <a:ea typeface="맑은 고딕"/>
                <a:cs typeface="Malgun Gothic"/>
              </a:rPr>
              <a:t>.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Malgun Gothic"/>
              </a:rPr>
              <a:t>2</a:t>
            </a:r>
            <a:r>
              <a:rPr lang="en-US" altLang="ko-KR" sz="1200" b="1" kern="0">
                <a:solidFill>
                  <a:sysClr val="windowText" lastClr="000000"/>
                </a:solidFill>
                <a:latin typeface="맑은 고딕"/>
                <a:ea typeface="맑은 고딕"/>
                <a:cs typeface="Malgun Gothic"/>
              </a:rPr>
              <a:t>. 5.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Malgun Gothic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7D30704-F504-2575-AD2A-E05B3E739AB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57" y="1608306"/>
            <a:ext cx="2921343" cy="60944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86DC04B4-2FFA-6587-4B08-712409E992C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1457" y="6228867"/>
            <a:ext cx="1066774" cy="227075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3C9A8116-5B36-D071-9D49-7CD2464F04AE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2353" y="6255840"/>
            <a:ext cx="1206283" cy="181103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AC79EE2B-9D05-55AB-DFD5-F7CED7572EE8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08300" y="6274777"/>
            <a:ext cx="1587500" cy="181432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5AA13911-79FA-7CD2-FD44-48BDC437AC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3208" y="2349753"/>
            <a:ext cx="707779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ko-KR"/>
              <a:t>DBA K-Means </a:t>
            </a:r>
            <a:r>
              <a:rPr lang="ko-KR" altLang="en-US"/>
              <a:t>군집화 알고리즘 기반 화공산업 전력 사용량 이상치 탐지 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7F43B61-94AF-41BD-E0A5-0354200679DA}"/>
              </a:ext>
            </a:extLst>
          </p:cNvPr>
          <p:cNvSpPr txBox="1"/>
          <p:nvPr/>
        </p:nvSpPr>
        <p:spPr>
          <a:xfrm>
            <a:off x="483209" y="2725244"/>
            <a:ext cx="683196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Outlier Detection in Power Consumption of the Chemical Industry Based on the DBA K-Means Clustering Algorithm </a:t>
            </a:r>
          </a:p>
        </p:txBody>
      </p:sp>
    </p:spTree>
    <p:extLst>
      <p:ext uri="{BB962C8B-B14F-4D97-AF65-F5344CB8AC3E}">
        <p14:creationId xmlns:p14="http://schemas.microsoft.com/office/powerpoint/2010/main" val="111808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3AC6-649C-5D77-0668-78F725023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8BD3743-1945-8A66-6047-1EAA1E901C95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102B56-E713-0A9A-856E-0092A8EFDAF4}"/>
              </a:ext>
            </a:extLst>
          </p:cNvPr>
          <p:cNvSpPr txBox="1"/>
          <p:nvPr/>
        </p:nvSpPr>
        <p:spPr>
          <a:xfrm>
            <a:off x="705847" y="7162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재구성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(3/3)</a:t>
            </a:r>
          </a:p>
        </p:txBody>
      </p:sp>
      <p:sp>
        <p:nvSpPr>
          <p:cNvPr id="3" name="슬라이드 번호 개체 틀 9">
            <a:extLst>
              <a:ext uri="{FF2B5EF4-FFF2-40B4-BE49-F238E27FC236}">
                <a16:creationId xmlns:a16="http://schemas.microsoft.com/office/drawing/2014/main" id="{07756EDD-1A29-1795-FB82-E520A9CE8CB9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6282273-BC6E-E7FD-1BA4-9C16BB0B0401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9BF71637-17E7-0AD7-9C4F-E00A59BA1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4643" r="50820"/>
          <a:stretch/>
        </p:blipFill>
        <p:spPr bwMode="auto">
          <a:xfrm>
            <a:off x="6666742" y="4342342"/>
            <a:ext cx="5120041" cy="20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A7EB68-3926-5964-0C6B-B8512B7CC5B8}"/>
              </a:ext>
            </a:extLst>
          </p:cNvPr>
          <p:cNvCxnSpPr>
            <a:cxnSpLocks/>
          </p:cNvCxnSpPr>
          <p:nvPr/>
        </p:nvCxnSpPr>
        <p:spPr>
          <a:xfrm>
            <a:off x="8461927" y="4500536"/>
            <a:ext cx="714982" cy="0"/>
          </a:xfrm>
          <a:prstGeom prst="line">
            <a:avLst/>
          </a:prstGeom>
          <a:ln w="139700">
            <a:solidFill>
              <a:srgbClr val="FF0000">
                <a:alpha val="28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12">
            <a:extLst>
              <a:ext uri="{FF2B5EF4-FFF2-40B4-BE49-F238E27FC236}">
                <a16:creationId xmlns:a16="http://schemas.microsoft.com/office/drawing/2014/main" id="{37866C0B-0932-F7BD-ADAE-AA4AFAE64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5" r="50667" b="50408"/>
          <a:stretch/>
        </p:blipFill>
        <p:spPr bwMode="auto">
          <a:xfrm>
            <a:off x="6685522" y="2235201"/>
            <a:ext cx="5120041" cy="20922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AC232606-588E-4563-9E1A-ADC2F269B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24583" r="50687" b="50060"/>
          <a:stretch/>
        </p:blipFill>
        <p:spPr bwMode="auto">
          <a:xfrm>
            <a:off x="284858" y="2235201"/>
            <a:ext cx="5120983" cy="20693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921B15-0112-E116-CB6F-0273CF3C6E82}"/>
              </a:ext>
            </a:extLst>
          </p:cNvPr>
          <p:cNvCxnSpPr>
            <a:cxnSpLocks/>
          </p:cNvCxnSpPr>
          <p:nvPr/>
        </p:nvCxnSpPr>
        <p:spPr>
          <a:xfrm>
            <a:off x="8461927" y="2418560"/>
            <a:ext cx="714982" cy="0"/>
          </a:xfrm>
          <a:prstGeom prst="line">
            <a:avLst/>
          </a:prstGeom>
          <a:ln w="139700">
            <a:solidFill>
              <a:srgbClr val="FF0000">
                <a:alpha val="28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4">
            <a:extLst>
              <a:ext uri="{FF2B5EF4-FFF2-40B4-BE49-F238E27FC236}">
                <a16:creationId xmlns:a16="http://schemas.microsoft.com/office/drawing/2014/main" id="{216B4832-5264-1244-7868-6E923A641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4" r="50667"/>
          <a:stretch/>
        </p:blipFill>
        <p:spPr bwMode="auto">
          <a:xfrm>
            <a:off x="285802" y="4327466"/>
            <a:ext cx="5120039" cy="20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83E8B82-1820-B9C2-1B7A-82700C8EF471}"/>
              </a:ext>
            </a:extLst>
          </p:cNvPr>
          <p:cNvSpPr/>
          <p:nvPr/>
        </p:nvSpPr>
        <p:spPr>
          <a:xfrm>
            <a:off x="5590174" y="3982848"/>
            <a:ext cx="986251" cy="517687"/>
          </a:xfrm>
          <a:prstGeom prst="rightArrow">
            <a:avLst>
              <a:gd name="adj1" fmla="val 50000"/>
              <a:gd name="adj2" fmla="val 9978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C314B-4D9A-BF8C-D20B-7A1C6049DC91}"/>
              </a:ext>
            </a:extLst>
          </p:cNvPr>
          <p:cNvSpPr txBox="1"/>
          <p:nvPr/>
        </p:nvSpPr>
        <p:spPr>
          <a:xfrm>
            <a:off x="622394" y="1131327"/>
            <a:ext cx="10921809" cy="958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TimeSeriesScalerMeanVariance</a:t>
            </a:r>
            <a:r>
              <a:rPr lang="en-US" altLang="ko-KR" sz="2000" b="1" dirty="0">
                <a:latin typeface="+mn-ea"/>
              </a:rPr>
              <a:t> </a:t>
            </a:r>
            <a:br>
              <a:rPr lang="en-US" altLang="ko-KR" sz="2000" b="1" dirty="0">
                <a:ea typeface="맑은 고딕"/>
              </a:rPr>
            </a:br>
            <a:r>
              <a:rPr lang="en-US" altLang="ko-KR" sz="2000" b="1" dirty="0">
                <a:ea typeface="맑은 고딕"/>
                <a:sym typeface="Wingdings" panose="05000000000000000000" pitchFamily="2" charset="2"/>
              </a:rPr>
              <a:t></a:t>
            </a:r>
            <a:r>
              <a:rPr lang="en-US" altLang="ko-KR" sz="2000" b="1" dirty="0">
                <a:ea typeface="맑은 고딕"/>
              </a:rPr>
              <a:t> </a:t>
            </a:r>
            <a:r>
              <a:rPr lang="ko-KR" altLang="en-US" sz="2000" dirty="0">
                <a:latin typeface="+mn-ea"/>
              </a:rPr>
              <a:t>데이터 샘플마다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독립적인 표준화</a:t>
            </a:r>
            <a:r>
              <a:rPr lang="ko-KR" altLang="en-US" sz="2000" dirty="0">
                <a:latin typeface="+mn-ea"/>
              </a:rPr>
              <a:t>를 적용해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각 샘플에 대한 특성을 보존하는 표준화 방식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62706-A8A3-5B07-D5EB-BB11417DB2CA}"/>
              </a:ext>
            </a:extLst>
          </p:cNvPr>
          <p:cNvSpPr txBox="1"/>
          <p:nvPr/>
        </p:nvSpPr>
        <p:spPr>
          <a:xfrm>
            <a:off x="401011" y="669662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데이터 표준화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C87D40-F1AB-4839-3380-55FDD94B3F26}"/>
              </a:ext>
            </a:extLst>
          </p:cNvPr>
          <p:cNvSpPr/>
          <p:nvPr/>
        </p:nvSpPr>
        <p:spPr>
          <a:xfrm>
            <a:off x="281681" y="2234674"/>
            <a:ext cx="5223095" cy="4184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3FC400-21C1-A26C-C2EE-CFD3B48CFFF2}"/>
              </a:ext>
            </a:extLst>
          </p:cNvPr>
          <p:cNvSpPr/>
          <p:nvPr/>
        </p:nvSpPr>
        <p:spPr>
          <a:xfrm>
            <a:off x="6604000" y="2234674"/>
            <a:ext cx="5223095" cy="4184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75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485A2-97DA-93B8-A6DE-F3BFC1EF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B2C70E-CA28-0C5E-2850-89A440102DFF}"/>
              </a:ext>
            </a:extLst>
          </p:cNvPr>
          <p:cNvGrpSpPr/>
          <p:nvPr/>
        </p:nvGrpSpPr>
        <p:grpSpPr>
          <a:xfrm>
            <a:off x="2947870" y="1687598"/>
            <a:ext cx="6982697" cy="2538907"/>
            <a:chOff x="3073400" y="1659467"/>
            <a:chExt cx="6852563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2051690-EFD5-248E-25B1-45DB52CA31F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F010B898-00DC-5F41-9BAC-E4C542C81557}"/>
                </a:ext>
              </a:extLst>
            </p:cNvPr>
            <p:cNvSpPr txBox="1"/>
            <p:nvPr/>
          </p:nvSpPr>
          <p:spPr>
            <a:xfrm>
              <a:off x="3273722" y="1659467"/>
              <a:ext cx="6652241" cy="481542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Outlier Detection in Power Consumption of the Chemical Industry </a:t>
              </a:r>
              <a:br>
                <a:rPr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/>
                  <a:cs typeface="Malgun Gothic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Based on the DBA K-Means Clustering Algorithm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00F61C-A510-3A3B-7B28-BFE180D3E905}"/>
                </a:ext>
              </a:extLst>
            </p:cNvPr>
            <p:cNvSpPr txBox="1"/>
            <p:nvPr/>
          </p:nvSpPr>
          <p:spPr>
            <a:xfrm>
              <a:off x="3273722" y="2677594"/>
              <a:ext cx="5978597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spcBef>
                  <a:spcPts val="635"/>
                </a:spcBef>
                <a:defRPr/>
              </a:pPr>
              <a:r>
                <a:rPr lang="en-US" altLang="ko-KR" sz="4000" b="1" spc="-10">
                  <a:solidFill>
                    <a:srgbClr val="0066A6"/>
                  </a:solidFill>
                  <a:latin typeface="Malgun Gothic"/>
                  <a:ea typeface="맑은 고딕"/>
                  <a:cs typeface="Malgun Gothic"/>
                </a:rPr>
                <a:t>03</a:t>
              </a:r>
              <a:r>
                <a:rPr kumimoji="0" lang="en-US" altLang="ko-KR" sz="4800" b="1" i="0" u="none" strike="noStrike" kern="1200" cap="none" spc="-10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 </a:t>
              </a:r>
              <a:r>
                <a:rPr lang="en-US" altLang="ko-KR" sz="4000" b="1" spc="-10">
                  <a:latin typeface="Malgun Gothic"/>
                  <a:ea typeface="맑은 고딕"/>
                  <a:cs typeface="Malgun Gothic"/>
                </a:rPr>
                <a:t>DBA K-Means </a:t>
              </a:r>
              <a:br>
                <a:rPr lang="en-US" altLang="ko-KR" sz="4000" b="1" spc="-10">
                  <a:latin typeface="Malgun Gothic"/>
                  <a:ea typeface="맑은 고딕"/>
                  <a:cs typeface="Malgun Gothic"/>
                </a:rPr>
              </a:br>
              <a:r>
                <a:rPr lang="en-US" altLang="ko-KR" sz="4000" b="1" spc="-10">
                  <a:latin typeface="Malgun Gothic"/>
                  <a:ea typeface="맑은 고딕"/>
                  <a:cs typeface="Malgun Gothic"/>
                </a:rPr>
                <a:t>    </a:t>
              </a:r>
              <a:r>
                <a:rPr lang="en-US" altLang="ko-KR" sz="4000" b="1" spc="-10" err="1">
                  <a:latin typeface="Malgun Gothic"/>
                  <a:ea typeface="맑은 고딕"/>
                  <a:cs typeface="Malgun Gothic"/>
                </a:rPr>
                <a:t>군집</a:t>
              </a:r>
              <a:r>
                <a:rPr lang="ko-KR" altLang="en-US" sz="4000" b="1" spc="-10">
                  <a:latin typeface="Malgun Gothic"/>
                  <a:ea typeface="맑은 고딕"/>
                  <a:cs typeface="Malgun Gothic"/>
                </a:rPr>
                <a:t>화 </a:t>
              </a:r>
              <a:r>
                <a:rPr lang="en-US" altLang="ko-KR" sz="4000" b="1" spc="-10">
                  <a:latin typeface="Malgun Gothic"/>
                  <a:ea typeface="맑은 고딕"/>
                  <a:cs typeface="Malgun Gothic"/>
                </a:rPr>
                <a:t>및 </a:t>
              </a:r>
              <a:r>
                <a:rPr lang="en-US" altLang="ko-KR" sz="4000" b="1" spc="-10" err="1">
                  <a:latin typeface="Malgun Gothic"/>
                  <a:ea typeface="맑은 고딕"/>
                  <a:cs typeface="Malgun Gothic"/>
                </a:rPr>
                <a:t>이상치</a:t>
              </a:r>
              <a:r>
                <a:rPr lang="en-US" altLang="ko-KR" sz="4000" b="1" spc="-10">
                  <a:latin typeface="Malgun Gothic"/>
                  <a:ea typeface="맑은 고딕"/>
                  <a:cs typeface="Malgun Gothic"/>
                </a:rPr>
                <a:t> </a:t>
              </a:r>
              <a:r>
                <a:rPr lang="en-US" altLang="ko-KR" sz="4000" b="1" spc="-10" err="1">
                  <a:latin typeface="Malgun Gothic"/>
                  <a:ea typeface="맑은 고딕"/>
                  <a:cs typeface="Malgun Gothic"/>
                </a:rPr>
                <a:t>탐지</a:t>
              </a:r>
              <a:endParaRPr lang="en-US" altLang="ko-KR" sz="4800" b="1" i="0" u="none" strike="noStrike" kern="1200" cap="none" spc="-10" normalizeH="0" baseline="0" noProof="0">
                <a:ln>
                  <a:noFill/>
                </a:ln>
                <a:effectLst/>
                <a:uLnTx/>
                <a:uFillTx/>
                <a:latin typeface="Malgun Gothic"/>
                <a:ea typeface="맑은 고딕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612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6C5B-DF6C-312B-8F04-B78E298A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DF6874-F141-CCDA-0E52-979ACD91CB15}"/>
              </a:ext>
            </a:extLst>
          </p:cNvPr>
          <p:cNvSpPr txBox="1"/>
          <p:nvPr/>
        </p:nvSpPr>
        <p:spPr>
          <a:xfrm>
            <a:off x="710413" y="75979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DBA K-Means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군집화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이상치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탐지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(1/4)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8499B32-C311-84E5-5FCC-A09EAA91590D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48259F3-2C72-C4B7-4CBB-5D43571E15BA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kumimoji="1"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도표, 라인, 텍스트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8CC1DAB-6EA0-4CF3-515B-FA570197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t="2278" r="722" b="86835"/>
          <a:stretch/>
        </p:blipFill>
        <p:spPr bwMode="auto">
          <a:xfrm>
            <a:off x="12545497" y="4328726"/>
            <a:ext cx="3901166" cy="6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9">
            <a:extLst>
              <a:ext uri="{FF2B5EF4-FFF2-40B4-BE49-F238E27FC236}">
                <a16:creationId xmlns:a16="http://schemas.microsoft.com/office/drawing/2014/main" id="{6A749B99-ED31-382B-31F4-8E3CA8FBCE69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5A3C2-FEA5-12C2-007E-3621EF9FE938}"/>
              </a:ext>
            </a:extLst>
          </p:cNvPr>
          <p:cNvSpPr txBox="1"/>
          <p:nvPr/>
        </p:nvSpPr>
        <p:spPr>
          <a:xfrm>
            <a:off x="7155064" y="5799977"/>
            <a:ext cx="503693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" altLang="ko-KR" sz="900" dirty="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Markus P. Nemitz &amp; Ryan J. Marcotte &amp; </a:t>
            </a:r>
            <a:r>
              <a:rPr kumimoji="1" lang="en" altLang="ko-KR" sz="900" dirty="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Mohammed E. Sayed</a:t>
            </a:r>
            <a:r>
              <a:rPr kumimoji="1" lang="ko-KR" altLang="en-US" sz="900" dirty="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 </a:t>
            </a:r>
            <a:r>
              <a:rPr kumimoji="1" lang="en" sz="900" dirty="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&amp;</a:t>
            </a:r>
            <a:r>
              <a:rPr lang="en" altLang="ko-KR" sz="900" dirty="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 Gonzalo Ferrer  2019 </a:t>
            </a:r>
            <a:br>
              <a:rPr lang="en" altLang="ko-KR" sz="900" dirty="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  <a:cs typeface="Roboto"/>
              </a:rPr>
            </a:br>
            <a:r>
              <a:rPr lang="en" sz="900" dirty="0">
                <a:solidFill>
                  <a:srgbClr val="A5A5A5"/>
                </a:solidFill>
                <a:latin typeface="Aptos Display"/>
                <a:ea typeface="Roboto"/>
                <a:cs typeface="Roboto"/>
              </a:rPr>
              <a:t>Multi-Functional Sensing for Swarm Robots Using Time Sequence Classification: </a:t>
            </a:r>
            <a:r>
              <a:rPr lang="en" sz="900" dirty="0" err="1">
                <a:solidFill>
                  <a:srgbClr val="A5A5A5"/>
                </a:solidFill>
                <a:latin typeface="Aptos Display"/>
                <a:ea typeface="Roboto"/>
                <a:cs typeface="Roboto"/>
              </a:rPr>
              <a:t>HoverBot</a:t>
            </a:r>
            <a:r>
              <a:rPr lang="en" sz="900" dirty="0">
                <a:solidFill>
                  <a:srgbClr val="A5A5A5"/>
                </a:solidFill>
                <a:latin typeface="Aptos Display"/>
                <a:ea typeface="Roboto"/>
                <a:cs typeface="Roboto"/>
              </a:rPr>
              <a:t>, an Example</a:t>
            </a:r>
            <a:endParaRPr lang="ko-KR" altLang="en-US" sz="900" dirty="0">
              <a:solidFill>
                <a:srgbClr val="A5A5A5"/>
              </a:solidFill>
              <a:latin typeface="Aptos Display"/>
              <a:ea typeface="맑은 고딕"/>
            </a:endParaRPr>
          </a:p>
        </p:txBody>
      </p:sp>
      <p:pic>
        <p:nvPicPr>
          <p:cNvPr id="19" name="그림 18" descr="폰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D7592CA-9F2D-0403-F8FE-61E63155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21" y="1504246"/>
            <a:ext cx="11672957" cy="43507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BDC0BF-AE0B-FA2F-20F2-B555AEF96381}"/>
              </a:ext>
            </a:extLst>
          </p:cNvPr>
          <p:cNvSpPr txBox="1"/>
          <p:nvPr/>
        </p:nvSpPr>
        <p:spPr>
          <a:xfrm>
            <a:off x="12335933" y="1085157"/>
            <a:ext cx="27432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이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그림은</a:t>
            </a:r>
            <a:r>
              <a:rPr lang="en-US" altLang="ko-KR" sz="800">
                <a:ea typeface="맑은 고딕"/>
              </a:rPr>
              <a:t> DTW</a:t>
            </a:r>
            <a:r>
              <a:rPr lang="ko-KR" altLang="en-US" sz="800">
                <a:ea typeface="맑은 고딕"/>
              </a:rPr>
              <a:t>를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예로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들어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설명합니다</a:t>
            </a:r>
            <a:r>
              <a:rPr lang="en-US" altLang="ko-KR" sz="800">
                <a:ea typeface="맑은 고딕"/>
              </a:rPr>
              <a:t>.</a:t>
            </a:r>
            <a:br>
              <a:rPr lang="en-US" altLang="ko-KR" sz="800"/>
            </a:br>
            <a:r>
              <a:rPr lang="en-US" altLang="ko-KR" sz="800">
                <a:ea typeface="맑은 고딕"/>
              </a:rPr>
              <a:t>(a) </a:t>
            </a:r>
            <a:r>
              <a:rPr lang="ko-KR" altLang="en-US" sz="800">
                <a:ea typeface="맑은 고딕"/>
              </a:rPr>
              <a:t>신호</a:t>
            </a:r>
            <a:r>
              <a:rPr lang="en-US" altLang="ko-KR" sz="800">
                <a:ea typeface="맑은 고딕"/>
              </a:rPr>
              <a:t> 1</a:t>
            </a:r>
            <a:r>
              <a:rPr lang="ko-KR" altLang="en-US" sz="800">
                <a:ea typeface="맑은 고딕"/>
              </a:rPr>
              <a:t>과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신호</a:t>
            </a:r>
            <a:r>
              <a:rPr lang="en-US" altLang="ko-KR" sz="800">
                <a:ea typeface="맑은 고딕"/>
              </a:rPr>
              <a:t> 2</a:t>
            </a:r>
            <a:r>
              <a:rPr lang="ko-KR" altLang="en-US" sz="800">
                <a:ea typeface="맑은 고딕"/>
              </a:rPr>
              <a:t>의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데이터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포인트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간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유클리드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거리를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각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항목에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계산하여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행렬을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생성합니다</a:t>
            </a:r>
            <a:r>
              <a:rPr lang="en-US" altLang="ko-KR" sz="800">
                <a:ea typeface="맑은 고딕"/>
              </a:rPr>
              <a:t>. </a:t>
            </a:r>
            <a:r>
              <a:rPr lang="ko-KR" altLang="en-US" sz="800">
                <a:ea typeface="맑은 고딕"/>
              </a:rPr>
              <a:t>다양한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거리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값에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대한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색상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코드가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아래에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표시되어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있습니다</a:t>
            </a:r>
            <a:r>
              <a:rPr lang="en-US" altLang="ko-KR" sz="800">
                <a:ea typeface="맑은 고딕"/>
              </a:rPr>
              <a:t>.</a:t>
            </a:r>
            <a:br>
              <a:rPr lang="en-US" altLang="ko-KR" sz="800"/>
            </a:br>
            <a:r>
              <a:rPr lang="en-US" altLang="ko-KR" sz="800">
                <a:ea typeface="맑은 고딕"/>
              </a:rPr>
              <a:t>(b) (a)</a:t>
            </a:r>
            <a:r>
              <a:rPr lang="ko-KR" altLang="en-US" sz="800">
                <a:ea typeface="맑은 고딕"/>
              </a:rPr>
              <a:t>에서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생성된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거리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행렬을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사용하여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누적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거리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행렬</a:t>
            </a:r>
            <a:r>
              <a:rPr lang="en-US" altLang="ko-KR" sz="800">
                <a:ea typeface="맑은 고딕"/>
              </a:rPr>
              <a:t> DDD</a:t>
            </a:r>
            <a:r>
              <a:rPr lang="ko-KR" altLang="en-US" sz="800">
                <a:ea typeface="맑은 고딕"/>
              </a:rPr>
              <a:t>를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개발합니다</a:t>
            </a:r>
            <a:r>
              <a:rPr lang="en-US" altLang="ko-KR" sz="800">
                <a:ea typeface="맑은 고딕"/>
              </a:rPr>
              <a:t>. </a:t>
            </a:r>
            <a:r>
              <a:rPr lang="ko-KR" altLang="en-US" sz="800">
                <a:ea typeface="맑은 고딕"/>
              </a:rPr>
              <a:t>두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개의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빨간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선은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 err="1">
                <a:ea typeface="맑은 고딕"/>
              </a:rPr>
              <a:t>워핑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윈도우를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나타냅니다</a:t>
            </a:r>
            <a:r>
              <a:rPr lang="en-US" altLang="ko-KR" sz="800">
                <a:ea typeface="맑은 고딕"/>
              </a:rPr>
              <a:t>. </a:t>
            </a:r>
            <a:r>
              <a:rPr lang="ko-KR" altLang="en-US" sz="800">
                <a:ea typeface="맑은 고딕"/>
              </a:rPr>
              <a:t>파란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선으로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표시된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 err="1">
                <a:ea typeface="맑은 고딕"/>
              </a:rPr>
              <a:t>워핑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경로는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 err="1">
                <a:ea typeface="맑은 고딕"/>
              </a:rPr>
              <a:t>워핑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윈도우의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경계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내에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있어야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합니다</a:t>
            </a:r>
            <a:r>
              <a:rPr lang="en-US" altLang="ko-KR" sz="800">
                <a:ea typeface="맑은 고딕"/>
              </a:rPr>
              <a:t>.</a:t>
            </a:r>
            <a:br>
              <a:rPr lang="en-US" altLang="ko-KR" sz="800"/>
            </a:br>
            <a:r>
              <a:rPr lang="en-US" altLang="ko-KR" sz="800">
                <a:ea typeface="맑은 고딕"/>
              </a:rPr>
              <a:t>(c) </a:t>
            </a:r>
            <a:r>
              <a:rPr lang="ko-KR" altLang="en-US" sz="800" err="1">
                <a:ea typeface="맑은 고딕"/>
              </a:rPr>
              <a:t>워핑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경로는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신호</a:t>
            </a:r>
            <a:r>
              <a:rPr lang="en-US" altLang="ko-KR" sz="800">
                <a:ea typeface="맑은 고딕"/>
              </a:rPr>
              <a:t> 1</a:t>
            </a:r>
            <a:r>
              <a:rPr lang="ko-KR" altLang="en-US" sz="800">
                <a:ea typeface="맑은 고딕"/>
              </a:rPr>
              <a:t>의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데이터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포인트가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신호</a:t>
            </a:r>
            <a:r>
              <a:rPr lang="en-US" altLang="ko-KR" sz="800">
                <a:ea typeface="맑은 고딕"/>
              </a:rPr>
              <a:t> 2</a:t>
            </a:r>
            <a:r>
              <a:rPr lang="ko-KR" altLang="en-US" sz="800">
                <a:ea typeface="맑은 고딕"/>
              </a:rPr>
              <a:t>의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어떤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데이터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포인트와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정렬되는지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명시적으로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보여줍니다</a:t>
            </a:r>
            <a:r>
              <a:rPr lang="en-US" altLang="ko-KR" sz="800">
                <a:ea typeface="맑은 고딕"/>
              </a:rPr>
              <a:t>. </a:t>
            </a:r>
            <a:r>
              <a:rPr lang="ko-KR" altLang="en-US" sz="800" err="1">
                <a:ea typeface="맑은 고딕"/>
              </a:rPr>
              <a:t>워핑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경로는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항상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 err="1">
                <a:ea typeface="맑은 고딕"/>
              </a:rPr>
              <a:t>워핑된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가장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긴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신호의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길이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이상이어야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합니다</a:t>
            </a:r>
            <a:r>
              <a:rPr lang="en-US" altLang="ko-KR" sz="800">
                <a:ea typeface="맑은 고딕"/>
              </a:rPr>
              <a:t>. </a:t>
            </a:r>
            <a:r>
              <a:rPr lang="ko-KR" altLang="en-US" sz="800">
                <a:ea typeface="맑은 고딕"/>
              </a:rPr>
              <a:t>이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예에서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 err="1">
                <a:ea typeface="맑은 고딕"/>
              </a:rPr>
              <a:t>워핑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경로는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두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신호의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길이를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초과하며</a:t>
            </a:r>
            <a:r>
              <a:rPr lang="en-US" altLang="ko-KR" sz="800">
                <a:ea typeface="맑은 고딕"/>
              </a:rPr>
              <a:t>, </a:t>
            </a:r>
            <a:r>
              <a:rPr lang="ko-KR" altLang="en-US" sz="800">
                <a:ea typeface="맑은 고딕"/>
              </a:rPr>
              <a:t>총</a:t>
            </a:r>
            <a:r>
              <a:rPr lang="en-US" altLang="ko-KR" sz="800">
                <a:ea typeface="맑은 고딕"/>
              </a:rPr>
              <a:t> 9</a:t>
            </a:r>
            <a:r>
              <a:rPr lang="ko-KR" altLang="en-US" sz="800">
                <a:ea typeface="맑은 고딕"/>
              </a:rPr>
              <a:t>개의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데이터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포인트로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구성되어</a:t>
            </a:r>
            <a:r>
              <a:rPr lang="en-US" altLang="ko-KR" sz="800">
                <a:ea typeface="맑은 고딕"/>
              </a:rPr>
              <a:t> </a:t>
            </a:r>
            <a:r>
              <a:rPr lang="ko-KR" altLang="en-US" sz="800">
                <a:ea typeface="맑은 고딕"/>
              </a:rPr>
              <a:t>있습니다</a:t>
            </a:r>
            <a:r>
              <a:rPr lang="en-US" altLang="ko-KR" sz="800">
                <a:ea typeface="맑은 고딕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8748B-21C9-4962-60FC-5A70B34DEE79}"/>
              </a:ext>
            </a:extLst>
          </p:cNvPr>
          <p:cNvSpPr txBox="1"/>
          <p:nvPr/>
        </p:nvSpPr>
        <p:spPr>
          <a:xfrm>
            <a:off x="401011" y="1233473"/>
            <a:ext cx="95014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맑은 고딕"/>
              </a:rPr>
              <a:t>DBA</a:t>
            </a:r>
            <a:r>
              <a:rPr lang="ko-KR" altLang="en-US" sz="2400" dirty="0">
                <a:ea typeface="맑은 고딕"/>
              </a:rPr>
              <a:t>(</a:t>
            </a:r>
            <a:r>
              <a:rPr lang="ko-KR" altLang="en-US" sz="2400" b="1" dirty="0" err="1">
                <a:ea typeface="+mn-lt"/>
                <a:cs typeface="+mn-lt"/>
              </a:rPr>
              <a:t>Dynamic</a:t>
            </a:r>
            <a:r>
              <a:rPr lang="ko-KR" alt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 err="1">
                <a:ea typeface="+mn-lt"/>
                <a:cs typeface="+mn-lt"/>
              </a:rPr>
              <a:t>time</a:t>
            </a:r>
            <a:r>
              <a:rPr lang="ko-KR" alt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 err="1">
                <a:ea typeface="+mn-lt"/>
                <a:cs typeface="+mn-lt"/>
              </a:rPr>
              <a:t>warping</a:t>
            </a:r>
            <a:r>
              <a:rPr lang="ko-KR" altLang="en-US" sz="2400" b="1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and</a:t>
            </a:r>
            <a:r>
              <a:rPr lang="ko-KR" alt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 err="1">
                <a:ea typeface="+mn-lt"/>
                <a:cs typeface="+mn-lt"/>
              </a:rPr>
              <a:t>Barycenter</a:t>
            </a:r>
            <a:r>
              <a:rPr lang="ko-KR" alt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 err="1">
                <a:ea typeface="+mn-lt"/>
                <a:cs typeface="+mn-lt"/>
              </a:rPr>
              <a:t>averaging</a:t>
            </a:r>
            <a:r>
              <a:rPr lang="ko-KR" altLang="en-US" sz="2400" dirty="0">
                <a:ea typeface="맑은 고딕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0437E-F20C-D19D-DF28-A34F444FD6CC}"/>
              </a:ext>
            </a:extLst>
          </p:cNvPr>
          <p:cNvSpPr txBox="1"/>
          <p:nvPr/>
        </p:nvSpPr>
        <p:spPr>
          <a:xfrm>
            <a:off x="401011" y="669662"/>
            <a:ext cx="562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 err="1"/>
              <a:t>유클리디언</a:t>
            </a:r>
            <a:r>
              <a:rPr lang="ko-KR" altLang="en-US" sz="2400" b="1" dirty="0"/>
              <a:t> 방식과 </a:t>
            </a:r>
            <a:r>
              <a:rPr lang="en-US" altLang="ko-KR" sz="2400" b="1" dirty="0"/>
              <a:t>DTW </a:t>
            </a:r>
            <a:r>
              <a:rPr lang="ko-KR" altLang="en-US" sz="2400" b="1" dirty="0"/>
              <a:t>방식의 차이</a:t>
            </a:r>
          </a:p>
        </p:txBody>
      </p:sp>
    </p:spTree>
    <p:extLst>
      <p:ext uri="{BB962C8B-B14F-4D97-AF65-F5344CB8AC3E}">
        <p14:creationId xmlns:p14="http://schemas.microsoft.com/office/powerpoint/2010/main" val="95900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6C5B-DF6C-312B-8F04-B78E298A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DF6874-F141-CCDA-0E52-979ACD91CB15}"/>
              </a:ext>
            </a:extLst>
          </p:cNvPr>
          <p:cNvSpPr txBox="1"/>
          <p:nvPr/>
        </p:nvSpPr>
        <p:spPr>
          <a:xfrm>
            <a:off x="710413" y="172292"/>
            <a:ext cx="107836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DBA K-Means</a:t>
            </a:r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군집화</a:t>
            </a:r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이상치</a:t>
            </a:r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탐지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(2/4)</a:t>
            </a:r>
            <a:endParaRPr 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8499B32-C311-84E5-5FCC-A09EAA91590D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48259F3-2C72-C4B7-4CBB-5D43571E15BA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kumimoji="1"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01C7F43-963E-51D1-5E87-64BD9B73F459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pic>
        <p:nvPicPr>
          <p:cNvPr id="2" name="그림 1" descr="텍스트, 폰트, 친필, 화이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AD4FC9F-025A-A4AE-7E1E-DD7B8FCE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" t="9629" r="5096" b="7330"/>
          <a:stretch/>
        </p:blipFill>
        <p:spPr>
          <a:xfrm>
            <a:off x="330319" y="2575710"/>
            <a:ext cx="4786722" cy="10182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E7A138-8C90-7827-4A0B-3B28A7E186A0}"/>
              </a:ext>
            </a:extLst>
          </p:cNvPr>
          <p:cNvGrpSpPr/>
          <p:nvPr/>
        </p:nvGrpSpPr>
        <p:grpSpPr>
          <a:xfrm>
            <a:off x="338790" y="788888"/>
            <a:ext cx="5208949" cy="1451233"/>
            <a:chOff x="6981003" y="1254181"/>
            <a:chExt cx="5208949" cy="14512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A5B06-C4B4-1D00-05B4-E1A588D3C332}"/>
                </a:ext>
              </a:extLst>
            </p:cNvPr>
            <p:cNvSpPr txBox="1"/>
            <p:nvPr/>
          </p:nvSpPr>
          <p:spPr>
            <a:xfrm>
              <a:off x="6981003" y="1254181"/>
              <a:ext cx="460585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altLang="ko-KR" sz="2400" b="1">
                  <a:latin typeface="Malgun Gothic"/>
                  <a:ea typeface="Malgun Gothic"/>
                </a:rPr>
                <a:t>Dynamic</a:t>
              </a:r>
              <a:r>
                <a:rPr lang="ko-KR" altLang="en-US" sz="2400" b="1">
                  <a:latin typeface="Malgun Gothic"/>
                  <a:ea typeface="Malgun Gothic"/>
                </a:rPr>
                <a:t> </a:t>
              </a:r>
              <a:r>
                <a:rPr lang="en-US" altLang="ko-KR" sz="2400" b="1">
                  <a:latin typeface="Malgun Gothic"/>
                  <a:ea typeface="Malgun Gothic"/>
                </a:rPr>
                <a:t>time</a:t>
              </a:r>
              <a:r>
                <a:rPr lang="ko-KR" altLang="en-US" sz="2400" b="1">
                  <a:latin typeface="Malgun Gothic"/>
                  <a:ea typeface="Malgun Gothic"/>
                </a:rPr>
                <a:t> </a:t>
              </a:r>
              <a:r>
                <a:rPr lang="en-US" altLang="ko-KR" sz="2400" b="1">
                  <a:latin typeface="Malgun Gothic"/>
                  <a:ea typeface="Malgun Gothic"/>
                </a:rPr>
                <a:t>warping</a:t>
              </a:r>
              <a:endParaRPr lang="ko-KR" altLang="en-US" sz="2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1F9E85-2E91-10D1-8888-06A2F10BBE79}"/>
                </a:ext>
              </a:extLst>
            </p:cNvPr>
            <p:cNvSpPr txBox="1"/>
            <p:nvPr/>
          </p:nvSpPr>
          <p:spPr>
            <a:xfrm>
              <a:off x="6992727" y="1835624"/>
              <a:ext cx="5197225" cy="86979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+mn-ea"/>
                </a:rPr>
                <a:t>누적 거리 행렬 -&gt; 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최적 매핑</a:t>
              </a:r>
              <a:r>
                <a:rPr lang="en-US" altLang="ko-KR" b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경로</a:t>
              </a:r>
              <a:endParaRPr lang="ko-KR" altLang="en-US" b="1" dirty="0">
                <a:latin typeface="+mn-ea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dirty="0">
                  <a:latin typeface="+mn-ea"/>
                </a:rPr>
                <a:t>시계열간 유사 패턴 탐지 및 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비선형적 정렬</a:t>
              </a:r>
              <a:endParaRPr lang="en-US" altLang="ko-KR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41C1B2-DDBB-A9CA-4E10-C115ABF21211}"/>
              </a:ext>
            </a:extLst>
          </p:cNvPr>
          <p:cNvSpPr txBox="1"/>
          <p:nvPr/>
        </p:nvSpPr>
        <p:spPr>
          <a:xfrm>
            <a:off x="6853502" y="5394179"/>
            <a:ext cx="503693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" altLang="ko-KR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Markus P. Nemitz &amp; Ryan J. Marcotte &amp; </a:t>
            </a:r>
            <a:r>
              <a:rPr kumimoji="1" lang="en" altLang="ko-KR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Mohammed E. Sayed</a:t>
            </a:r>
            <a:r>
              <a:rPr kumimoji="1" lang="ko-KR" altLang="en-US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 </a:t>
            </a:r>
            <a:r>
              <a:rPr kumimoji="1" lang="en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&amp;</a:t>
            </a:r>
            <a:r>
              <a:rPr lang="en" altLang="ko-KR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 Gonzalo Ferrer  2019 </a:t>
            </a:r>
            <a:br>
              <a:rPr lang="en" altLang="ko-KR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  <a:cs typeface="Roboto"/>
              </a:rPr>
            </a:br>
            <a:r>
              <a:rPr lang="en" sz="900">
                <a:solidFill>
                  <a:srgbClr val="A5A5A5"/>
                </a:solidFill>
                <a:latin typeface="Aptos Display"/>
                <a:ea typeface="Roboto"/>
                <a:cs typeface="Roboto"/>
              </a:rPr>
              <a:t>Multi-Functional Sensing for Swarm Robots Using Time Sequence Classification: HoverBot, an Example</a:t>
            </a:r>
            <a:endParaRPr lang="ko-KR" altLang="en-US" sz="900">
              <a:solidFill>
                <a:srgbClr val="A5A5A5"/>
              </a:solidFill>
              <a:latin typeface="Aptos Display"/>
              <a:ea typeface="맑은 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F9D8BF-5691-E5BC-8BC3-A316DF39D0F7}"/>
              </a:ext>
            </a:extLst>
          </p:cNvPr>
          <p:cNvSpPr txBox="1"/>
          <p:nvPr/>
        </p:nvSpPr>
        <p:spPr>
          <a:xfrm>
            <a:off x="12215899" y="-585448"/>
            <a:ext cx="5992258" cy="74434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DTW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6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중심값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계산 과정에서는 최적 매핑으로 형성된 그룹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거리행렬에서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min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값으로 연결된 데이터들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평균값을 계산하기때문에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 또는 소수의 데이터 값이 예를 들어 엄청 높으면 그 값이 </a:t>
            </a:r>
            <a:r>
              <a:rPr lang="ko-KR" altLang="en-US" sz="16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중심값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계산시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편향 데이터의 역할을 하기때문에 시간대별로 </a:t>
            </a:r>
            <a:r>
              <a:rPr lang="ko-KR" altLang="en-US" sz="16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중심값의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변동이 세다고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편향데이터에 좀 더 치우친다고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말할 수 있음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근데 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DBA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새로운 샘플이 들어왔을 때 마다 전역평균 계산과정을 거치기 때문에 그 중간 과정에서 형성된 예비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600" b="1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중심값을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유지하려는 경향이 강함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 때문에 새로 들어오는 소수의 데이터샘플이 엄청 편향되어 있다고 하더라도 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DBA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방식에서는 크게 영향을 받지 </a:t>
            </a:r>
            <a:r>
              <a:rPr lang="ko-KR" altLang="en-US" sz="1600" b="1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않는거고</a:t>
            </a:r>
            <a:b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중심값은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실제 데이터에 비해 변동이 덜 하도록 형성되고</a:t>
            </a:r>
            <a:b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 패턴만을 보기 쉽게 함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이거는 군집화 할 때도 도움이 됨</a:t>
            </a:r>
            <a:b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군집화에 도움되는 이유는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, DTW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 사용한다면 </a:t>
            </a:r>
            <a:r>
              <a:rPr lang="ko-KR" altLang="en-US" sz="1600" b="1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중심값의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변동이 세기때문에 대부분의 </a:t>
            </a:r>
            <a:r>
              <a:rPr lang="ko-KR" altLang="en-US" sz="1600" b="1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패턴에대한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설명이 어려울 수 있음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과대적합위험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, DBA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사용하면 </a:t>
            </a:r>
            <a:r>
              <a:rPr lang="ko-KR" altLang="en-US" sz="1600" b="1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중심값의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변동이 작아져서</a:t>
            </a:r>
            <a:r>
              <a:rPr lang="en-US" altLang="ko-KR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전보다 패턴과 경향에 대한 부분으로 더 작은 </a:t>
            </a:r>
            <a:r>
              <a:rPr lang="ko-KR" altLang="en-US" sz="1600" b="1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터터로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데이터들이 구분 가능해지기 때문에 과대적합 위험을 줄일 수 있는 방법임</a:t>
            </a:r>
            <a:endParaRPr lang="en-US" altLang="ko-KR" sz="16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261C21-523A-41EB-D1BF-4448FFD11AD8}"/>
              </a:ext>
            </a:extLst>
          </p:cNvPr>
          <p:cNvGrpSpPr/>
          <p:nvPr/>
        </p:nvGrpSpPr>
        <p:grpSpPr>
          <a:xfrm>
            <a:off x="5325093" y="958609"/>
            <a:ext cx="6529621" cy="4355333"/>
            <a:chOff x="348491" y="1254705"/>
            <a:chExt cx="6529621" cy="435533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3310C9-8383-DF4D-3D7F-CDFB28D69940}"/>
                </a:ext>
              </a:extLst>
            </p:cNvPr>
            <p:cNvGrpSpPr/>
            <p:nvPr/>
          </p:nvGrpSpPr>
          <p:grpSpPr>
            <a:xfrm>
              <a:off x="348491" y="1254705"/>
              <a:ext cx="6529621" cy="4355333"/>
              <a:chOff x="335999" y="1860557"/>
              <a:chExt cx="6529621" cy="435533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CBDF3E-21B0-3712-A9CB-E710AECB63B0}"/>
                  </a:ext>
                </a:extLst>
              </p:cNvPr>
              <p:cNvSpPr txBox="1"/>
              <p:nvPr/>
            </p:nvSpPr>
            <p:spPr>
              <a:xfrm>
                <a:off x="1736877" y="1930310"/>
                <a:ext cx="372786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altLang="ko-KR" b="1" u="sng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맑은 고딕" panose="020B0503020000020004" pitchFamily="50" charset="-127"/>
                  </a:rPr>
                  <a:t>DTW </a:t>
                </a:r>
                <a:r>
                  <a:rPr lang="en-US" altLang="ko-KR" b="1" u="sng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맑은 고딕" panose="020B0503020000020004" pitchFamily="50" charset="-127"/>
                  </a:rPr>
                  <a:t>거리</a:t>
                </a:r>
                <a:r>
                  <a:rPr lang="en-US" altLang="ko-KR" b="1" u="sng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맑은 고딕" panose="020B0503020000020004" pitchFamily="50" charset="-127"/>
                  </a:rPr>
                  <a:t> </a:t>
                </a:r>
                <a:r>
                  <a:rPr lang="en-US" altLang="ko-KR" b="1" u="sng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맑은 고딕" panose="020B0503020000020004" pitchFamily="50" charset="-127"/>
                  </a:rPr>
                  <a:t>계산</a:t>
                </a:r>
                <a:r>
                  <a:rPr lang="en-US" altLang="ko-KR" b="1" u="sng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맑은 고딕" panose="020B0503020000020004" pitchFamily="50" charset="-127"/>
                  </a:rPr>
                  <a:t> </a:t>
                </a:r>
                <a:r>
                  <a:rPr lang="en-US" altLang="ko-KR" b="1" u="sng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맑은 고딕" panose="020B0503020000020004" pitchFamily="50" charset="-127"/>
                  </a:rPr>
                  <a:t>방식</a:t>
                </a:r>
                <a:endParaRPr lang="en-US" altLang="ko-KR" b="1" u="sng">
                  <a:ln>
                    <a:solidFill>
                      <a:srgbClr val="156082">
                        <a:alpha val="0"/>
                      </a:srgbClr>
                    </a:solidFill>
                  </a:ln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180556F-F655-5E5E-0C30-ABBD214C6EC0}"/>
                  </a:ext>
                </a:extLst>
              </p:cNvPr>
              <p:cNvSpPr/>
              <p:nvPr/>
            </p:nvSpPr>
            <p:spPr>
              <a:xfrm>
                <a:off x="335999" y="1860557"/>
                <a:ext cx="6529621" cy="435533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텍스트, 스크린샷, 도표, 번호이(가) 표시된 사진&#10;&#10;AI가 생성한 콘텐츠에는 오류가 있을 수 있습니다.">
                <a:extLst>
                  <a:ext uri="{FF2B5EF4-FFF2-40B4-BE49-F238E27FC236}">
                    <a16:creationId xmlns:a16="http://schemas.microsoft.com/office/drawing/2014/main" id="{72C44B4C-FB5C-B936-551F-2968B264C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821" t="1938" r="5714" b="2066"/>
              <a:stretch/>
            </p:blipFill>
            <p:spPr>
              <a:xfrm>
                <a:off x="411596" y="2338559"/>
                <a:ext cx="6303530" cy="375267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41E7E8F-C6C0-5397-DD19-27E00C55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242663" y="3452816"/>
                    <a:ext cx="170944" cy="142320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US" altLang="ko-KR" sz="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altLang="ko-KR" sz="800" b="1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1" i="0" smtClean="0"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b>
                                  <m:r>
                                    <a:rPr lang="en-US" altLang="ko-KR" sz="800" b="1" i="0" smtClean="0"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8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800" b="1" i="0" smtClean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altLang="ko-KR" sz="8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ko-KR" sz="800" b="1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800" b="1" i="0" smtClean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altLang="ko-KR" sz="800" b="1" i="0" smtClean="0">
                                          <a:latin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8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900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41E7E8F-C6C0-5397-DD19-27E00C5584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2663" y="3452816"/>
                    <a:ext cx="170944" cy="142320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F88E24B-5CF6-BFED-07A2-F608C131A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9656" y="2392433"/>
                <a:ext cx="252413" cy="165216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AB2F855D-55D8-0EC0-63AD-BF2E12941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429710" y="4854256"/>
                <a:ext cx="268073" cy="170945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F0596D6-C0BE-26B2-BF60-650D87265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3561" y="2381406"/>
                <a:ext cx="252413" cy="165216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E8D13D2-ABC6-2B34-2015-4AE1F3EAA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3493615" y="4843229"/>
                <a:ext cx="268073" cy="170945"/>
              </a:xfrm>
              <a:prstGeom prst="rect">
                <a:avLst/>
              </a:prstGeom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FE33C59-A34E-DDD1-F898-A2CC008165A0}"/>
                  </a:ext>
                </a:extLst>
              </p:cNvPr>
              <p:cNvSpPr/>
              <p:nvPr/>
            </p:nvSpPr>
            <p:spPr>
              <a:xfrm>
                <a:off x="2340818" y="2418796"/>
                <a:ext cx="643682" cy="210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0C0CBB0-DE9C-11A5-E9BB-9DF841213C03}"/>
                  </a:ext>
                </a:extLst>
              </p:cNvPr>
              <p:cNvSpPr/>
              <p:nvPr/>
            </p:nvSpPr>
            <p:spPr>
              <a:xfrm>
                <a:off x="5369768" y="2418796"/>
                <a:ext cx="643682" cy="210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016D184-0FE9-BAE7-0148-4A5C18D6AA83}"/>
                  </a:ext>
                </a:extLst>
              </p:cNvPr>
              <p:cNvSpPr/>
              <p:nvPr/>
            </p:nvSpPr>
            <p:spPr>
              <a:xfrm rot="16200000">
                <a:off x="3404871" y="3611330"/>
                <a:ext cx="643682" cy="210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CD69EAE-F184-B06B-D8AE-9766FCCD1D4A}"/>
                  </a:ext>
                </a:extLst>
              </p:cNvPr>
              <p:cNvSpPr/>
              <p:nvPr/>
            </p:nvSpPr>
            <p:spPr>
              <a:xfrm rot="16200000">
                <a:off x="346957" y="3639486"/>
                <a:ext cx="643682" cy="210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778B4EB-421D-887C-58B7-52495A373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986" y="5276849"/>
                <a:ext cx="222932" cy="145919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BD432FA-64FE-4BC1-6CFF-A5588891E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8090" y="5525611"/>
                <a:ext cx="228828" cy="145919"/>
              </a:xfrm>
              <a:prstGeom prst="rect">
                <a:avLst/>
              </a:prstGeom>
            </p:spPr>
          </p:pic>
        </p:grpSp>
        <p:pic>
          <p:nvPicPr>
            <p:cNvPr id="5" name="그림 4" descr="폰트, 타이포그래피, 텍스트, 서예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877ADF5D-C403-756F-233C-87829A669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6189649" y="2762672"/>
              <a:ext cx="500527" cy="193028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E45E25-6394-3053-9C92-D370D7F07E2F}"/>
              </a:ext>
            </a:extLst>
          </p:cNvPr>
          <p:cNvSpPr/>
          <p:nvPr/>
        </p:nvSpPr>
        <p:spPr>
          <a:xfrm>
            <a:off x="330319" y="2813354"/>
            <a:ext cx="1024756" cy="480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DEFA37-2095-0854-80EA-FE31CA5CC050}"/>
              </a:ext>
            </a:extLst>
          </p:cNvPr>
          <p:cNvSpPr/>
          <p:nvPr/>
        </p:nvSpPr>
        <p:spPr>
          <a:xfrm>
            <a:off x="1563127" y="2832261"/>
            <a:ext cx="914156" cy="480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9A06AB-66DF-E6E7-6C39-9F8A76DB895F}"/>
              </a:ext>
            </a:extLst>
          </p:cNvPr>
          <p:cNvSpPr/>
          <p:nvPr/>
        </p:nvSpPr>
        <p:spPr>
          <a:xfrm>
            <a:off x="2673636" y="2487656"/>
            <a:ext cx="2460266" cy="1106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E719C0B9-72F2-5573-D91E-9F6033CA2DC7}"/>
              </a:ext>
            </a:extLst>
          </p:cNvPr>
          <p:cNvCxnSpPr>
            <a:stCxn id="3" idx="2"/>
          </p:cNvCxnSpPr>
          <p:nvPr/>
        </p:nvCxnSpPr>
        <p:spPr>
          <a:xfrm>
            <a:off x="842697" y="3294043"/>
            <a:ext cx="5602" cy="980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AB7AC6E-D705-2BD6-0E57-2C0D0EEDD45E}"/>
              </a:ext>
            </a:extLst>
          </p:cNvPr>
          <p:cNvCxnSpPr>
            <a:cxnSpLocks/>
          </p:cNvCxnSpPr>
          <p:nvPr/>
        </p:nvCxnSpPr>
        <p:spPr>
          <a:xfrm>
            <a:off x="1998515" y="3312950"/>
            <a:ext cx="0" cy="1330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C5215A5-9FB5-E16A-826E-A6EB39BD99CF}"/>
              </a:ext>
            </a:extLst>
          </p:cNvPr>
          <p:cNvCxnSpPr>
            <a:cxnSpLocks/>
          </p:cNvCxnSpPr>
          <p:nvPr/>
        </p:nvCxnSpPr>
        <p:spPr>
          <a:xfrm>
            <a:off x="3903769" y="3593968"/>
            <a:ext cx="0" cy="961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77ECC6E-BA4C-1207-1C57-AA48077F7A0E}"/>
              </a:ext>
            </a:extLst>
          </p:cNvPr>
          <p:cNvSpPr txBox="1"/>
          <p:nvPr/>
        </p:nvSpPr>
        <p:spPr>
          <a:xfrm>
            <a:off x="308473" y="4274545"/>
            <a:ext cx="118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/>
              <a:t>누적 거리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723CF-8F47-C72A-0D75-BE93458D561B}"/>
              </a:ext>
            </a:extLst>
          </p:cNvPr>
          <p:cNvSpPr txBox="1"/>
          <p:nvPr/>
        </p:nvSpPr>
        <p:spPr>
          <a:xfrm>
            <a:off x="1038411" y="4714797"/>
            <a:ext cx="195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/>
              <a:t>각 시점간 거리</a:t>
            </a:r>
            <a:endParaRPr kumimoji="1" lang="en-US" altLang="ko-KR" sz="1600" b="1"/>
          </a:p>
          <a:p>
            <a:pPr algn="ctr"/>
            <a:r>
              <a:rPr kumimoji="1" lang="en-US" altLang="ko-KR" sz="1600" b="1"/>
              <a:t>(</a:t>
            </a:r>
            <a:r>
              <a:rPr kumimoji="1" lang="ko-KR" altLang="en-US" sz="1600" b="1" err="1"/>
              <a:t>유클리디언</a:t>
            </a:r>
            <a:r>
              <a:rPr kumimoji="1" lang="ko-KR" altLang="en-US" sz="1600" b="1"/>
              <a:t> 거리</a:t>
            </a:r>
            <a:r>
              <a:rPr kumimoji="1" lang="en-US" altLang="ko-KR" sz="1600" b="1"/>
              <a:t>)</a:t>
            </a:r>
            <a:endParaRPr kumimoji="1" lang="ko-KR" altLang="en-US" sz="16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908177-60A8-DC09-1657-AA07DEFD70B5}"/>
              </a:ext>
            </a:extLst>
          </p:cNvPr>
          <p:cNvSpPr txBox="1"/>
          <p:nvPr/>
        </p:nvSpPr>
        <p:spPr>
          <a:xfrm>
            <a:off x="2924498" y="4619401"/>
            <a:ext cx="1954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/>
              <a:t>이전 경로 중 최소 누적 거리</a:t>
            </a:r>
          </a:p>
        </p:txBody>
      </p:sp>
    </p:spTree>
    <p:extLst>
      <p:ext uri="{BB962C8B-B14F-4D97-AF65-F5344CB8AC3E}">
        <p14:creationId xmlns:p14="http://schemas.microsoft.com/office/powerpoint/2010/main" val="298279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D3045-CF21-D4AE-8FE7-D7EE4B85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DD911E1-8B75-7942-31DB-FA85B2DA9BAD}"/>
              </a:ext>
            </a:extLst>
          </p:cNvPr>
          <p:cNvSpPr txBox="1"/>
          <p:nvPr/>
        </p:nvSpPr>
        <p:spPr>
          <a:xfrm>
            <a:off x="715705" y="171376"/>
            <a:ext cx="107836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b="1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DBA K-Means </a:t>
            </a:r>
            <a:r>
              <a:rPr lang="en-US" b="1" dirty="0" err="1">
                <a:ln>
                  <a:solidFill>
                    <a:srgbClr val="156082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군집화</a:t>
            </a:r>
            <a:r>
              <a:rPr lang="en-US" b="1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b="1" dirty="0" err="1">
                <a:ln>
                  <a:solidFill>
                    <a:srgbClr val="156082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b="1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b="1" dirty="0" err="1">
                <a:ln>
                  <a:solidFill>
                    <a:srgbClr val="156082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이상치</a:t>
            </a:r>
            <a:r>
              <a:rPr lang="en-US" b="1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b="1" dirty="0" err="1">
                <a:ln>
                  <a:solidFill>
                    <a:srgbClr val="156082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탐지</a:t>
            </a:r>
            <a:r>
              <a:rPr lang="en-US" altLang="ko-KR" b="1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(3/4)</a:t>
            </a:r>
            <a:endParaRPr lang="en-US" dirty="0">
              <a:ln>
                <a:solidFill>
                  <a:srgbClr val="156082"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F7852CD-D5DF-2F52-5265-38F0CA9482C3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476515DD-31EF-D0C1-6EED-0DD45ED94AC0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kumimoji="1"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EA3D3F98-D586-BD93-C648-FE07223C7EA6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A5DEF-BA73-E8CC-BB68-65AF1D89AC6B}"/>
              </a:ext>
            </a:extLst>
          </p:cNvPr>
          <p:cNvSpPr txBox="1"/>
          <p:nvPr/>
        </p:nvSpPr>
        <p:spPr>
          <a:xfrm>
            <a:off x="6891717" y="5432129"/>
            <a:ext cx="503693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" altLang="ko-KR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Markus P. Nemitz &amp; Ryan J. Marcotte &amp; </a:t>
            </a:r>
            <a:r>
              <a:rPr kumimoji="1" lang="en" altLang="ko-KR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Mohammed E. Sayed</a:t>
            </a:r>
            <a:r>
              <a:rPr kumimoji="1" lang="ko-KR" altLang="en-US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 </a:t>
            </a:r>
            <a:r>
              <a:rPr kumimoji="1" lang="en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&amp;</a:t>
            </a:r>
            <a:r>
              <a:rPr lang="en" altLang="ko-KR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</a:rPr>
              <a:t> Gonzalo Ferrer  2019 </a:t>
            </a:r>
            <a:br>
              <a:rPr lang="en" altLang="ko-KR" sz="900">
                <a:solidFill>
                  <a:srgbClr val="A5A5A5"/>
                </a:solidFill>
                <a:latin typeface="Aptos Display"/>
                <a:ea typeface="맑은 고딕" panose="020B0503020000020004" pitchFamily="50" charset="-127"/>
                <a:cs typeface="Roboto"/>
              </a:rPr>
            </a:br>
            <a:r>
              <a:rPr lang="en" sz="900">
                <a:solidFill>
                  <a:srgbClr val="A5A5A5"/>
                </a:solidFill>
                <a:latin typeface="Aptos Display"/>
                <a:ea typeface="Roboto"/>
                <a:cs typeface="Roboto"/>
              </a:rPr>
              <a:t>Multi-Functional Sensing for Swarm Robots Using Time Sequence Classification: HoverBot, an Example</a:t>
            </a:r>
            <a:endParaRPr lang="ko-KR" altLang="en-US" sz="900">
              <a:solidFill>
                <a:srgbClr val="A5A5A5"/>
              </a:solidFill>
              <a:latin typeface="Aptos Display"/>
              <a:ea typeface="맑은 고딕"/>
            </a:endParaRPr>
          </a:p>
        </p:txBody>
      </p:sp>
      <p:pic>
        <p:nvPicPr>
          <p:cNvPr id="2" name="그림 1" descr="폰트, 텍스트, 라인, 화이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A4531D2-B3A8-7A5C-C5F6-227441C7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0" r="10173"/>
          <a:stretch/>
        </p:blipFill>
        <p:spPr>
          <a:xfrm>
            <a:off x="395705" y="2772940"/>
            <a:ext cx="4679119" cy="93136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35E54A-AF6A-120D-9F07-1E00B4178A58}"/>
              </a:ext>
            </a:extLst>
          </p:cNvPr>
          <p:cNvGrpSpPr/>
          <p:nvPr/>
        </p:nvGrpSpPr>
        <p:grpSpPr>
          <a:xfrm>
            <a:off x="333096" y="785301"/>
            <a:ext cx="5121053" cy="1406603"/>
            <a:chOff x="8040760" y="1560789"/>
            <a:chExt cx="5121053" cy="14066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8394C9-FE97-C6DD-1359-04D5E7C9D08B}"/>
                </a:ext>
              </a:extLst>
            </p:cNvPr>
            <p:cNvSpPr txBox="1"/>
            <p:nvPr/>
          </p:nvSpPr>
          <p:spPr>
            <a:xfrm>
              <a:off x="8040760" y="1560789"/>
              <a:ext cx="449046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altLang="ko-KR" sz="2400" b="1">
                  <a:latin typeface="+mj-lt"/>
                  <a:ea typeface="나눔스퀘어"/>
                </a:rPr>
                <a:t>Barycenter averaging</a:t>
              </a:r>
              <a:endParaRPr lang="ko-KR" altLang="en-US" sz="2400" b="1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12C6DA-7BFB-7F61-FF35-49A222CA9819}"/>
                </a:ext>
              </a:extLst>
            </p:cNvPr>
            <p:cNvSpPr txBox="1"/>
            <p:nvPr/>
          </p:nvSpPr>
          <p:spPr>
            <a:xfrm>
              <a:off x="8041787" y="2084009"/>
              <a:ext cx="5120026" cy="88338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" panose="020B0600000101010101" pitchFamily="50" charset="-127"/>
                  <a:ea typeface="나눔스퀘어"/>
                </a:rPr>
                <a:t> 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DTW 거리 기반</a:t>
              </a:r>
              <a:r>
                <a:rPr lang="ko-KR" altLang="en-US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dirty="0">
                  <a:latin typeface="+mn-ea"/>
                </a:rPr>
                <a:t>중심점 계산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+mn-ea"/>
                </a:rPr>
                <a:t> 반복적 평균화 -&gt; 노이즈 감소</a:t>
              </a:r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5C227A-F1B1-3887-6B69-35D442758A73}"/>
              </a:ext>
            </a:extLst>
          </p:cNvPr>
          <p:cNvGrpSpPr/>
          <p:nvPr/>
        </p:nvGrpSpPr>
        <p:grpSpPr>
          <a:xfrm>
            <a:off x="5326088" y="971827"/>
            <a:ext cx="6529621" cy="4355333"/>
            <a:chOff x="349486" y="1253654"/>
            <a:chExt cx="6529621" cy="43553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FAB8C0A-1C05-2C9F-857F-F519E5E2711B}"/>
                </a:ext>
              </a:extLst>
            </p:cNvPr>
            <p:cNvGrpSpPr/>
            <p:nvPr/>
          </p:nvGrpSpPr>
          <p:grpSpPr>
            <a:xfrm>
              <a:off x="349486" y="1253654"/>
              <a:ext cx="6529621" cy="4355333"/>
              <a:chOff x="335999" y="1860557"/>
              <a:chExt cx="6529621" cy="4355333"/>
            </a:xfrm>
          </p:grpSpPr>
          <p:pic>
            <p:nvPicPr>
              <p:cNvPr id="4" name="그림 3" descr="텍스트, 도표, 스크린샷, 라인이(가) 표시된 사진&#10;&#10;AI가 생성한 콘텐츠에는 오류가 있을 수 있습니다.">
                <a:extLst>
                  <a:ext uri="{FF2B5EF4-FFF2-40B4-BE49-F238E27FC236}">
                    <a16:creationId xmlns:a16="http://schemas.microsoft.com/office/drawing/2014/main" id="{D83DF65B-D6BC-3345-6FC5-0F1461846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424" t="2180" r="6402" b="214"/>
              <a:stretch/>
            </p:blipFill>
            <p:spPr>
              <a:xfrm>
                <a:off x="419216" y="2351525"/>
                <a:ext cx="6363185" cy="381464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E4CFAB4-E95B-C345-4AC7-28C7B86D5309}"/>
                  </a:ext>
                </a:extLst>
              </p:cNvPr>
              <p:cNvSpPr/>
              <p:nvPr/>
            </p:nvSpPr>
            <p:spPr>
              <a:xfrm>
                <a:off x="335999" y="1860557"/>
                <a:ext cx="6529621" cy="435533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505F94-C530-5643-1F8D-5FB8B9B31564}"/>
                  </a:ext>
                </a:extLst>
              </p:cNvPr>
              <p:cNvSpPr txBox="1"/>
              <p:nvPr/>
            </p:nvSpPr>
            <p:spPr>
              <a:xfrm>
                <a:off x="1736877" y="1930310"/>
                <a:ext cx="372786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altLang="ko-KR" b="1" u="sng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맑은 고딕" panose="020B0503020000020004" pitchFamily="50" charset="-127"/>
                  </a:rPr>
                  <a:t>Barycenter averaging </a:t>
                </a:r>
                <a:r>
                  <a:rPr lang="en-US" altLang="ko-KR" b="1" u="sng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맑은 고딕" panose="020B0503020000020004" pitchFamily="50" charset="-127"/>
                  </a:rPr>
                  <a:t>과정</a:t>
                </a:r>
                <a:endParaRPr lang="en-US" altLang="ko-KR" b="1" u="sng">
                  <a:ln>
                    <a:solidFill>
                      <a:srgbClr val="156082">
                        <a:alpha val="0"/>
                      </a:srgbClr>
                    </a:solidFill>
                  </a:ln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1280086-2F8E-D9E1-FF19-8DD0022B9452}"/>
                  </a:ext>
                </a:extLst>
              </p:cNvPr>
              <p:cNvSpPr/>
              <p:nvPr/>
            </p:nvSpPr>
            <p:spPr>
              <a:xfrm>
                <a:off x="3841780" y="3636192"/>
                <a:ext cx="2815200" cy="24645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6E3AD76-10D6-5DE8-AFC3-A28D84383180}"/>
                  </a:ext>
                </a:extLst>
              </p:cNvPr>
              <p:cNvSpPr/>
              <p:nvPr/>
            </p:nvSpPr>
            <p:spPr>
              <a:xfrm>
                <a:off x="3852084" y="4114799"/>
                <a:ext cx="2808000" cy="19651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7" name="그림 36" descr="텍스트, 도표, 스크린샷, 라인이(가) 표시된 사진&#10;&#10;AI가 생성한 콘텐츠에는 오류가 있을 수 있습니다.">
                <a:extLst>
                  <a:ext uri="{FF2B5EF4-FFF2-40B4-BE49-F238E27FC236}">
                    <a16:creationId xmlns:a16="http://schemas.microsoft.com/office/drawing/2014/main" id="{199F3FAC-2489-0CF2-C58C-893F92D88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7817" t="37816" r="9256" b="36550"/>
              <a:stretch/>
            </p:blipFill>
            <p:spPr>
              <a:xfrm>
                <a:off x="4040867" y="4396877"/>
                <a:ext cx="2431389" cy="100184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7" name="그림 26" descr="텍스트, 도표, 스크린샷, 라인이(가) 표시된 사진&#10;&#10;AI가 생성한 콘텐츠에는 오류가 있을 수 있습니다.">
                <a:extLst>
                  <a:ext uri="{FF2B5EF4-FFF2-40B4-BE49-F238E27FC236}">
                    <a16:creationId xmlns:a16="http://schemas.microsoft.com/office/drawing/2014/main" id="{14C38387-8BBF-63F3-3B7E-92087161C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4309" t="36187" r="42155" b="57571"/>
              <a:stretch/>
            </p:blipFill>
            <p:spPr>
              <a:xfrm>
                <a:off x="3879055" y="4133850"/>
                <a:ext cx="261021" cy="243976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C581DA4B-CA0B-9D63-B7C2-11CF1346B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2084" y="2351525"/>
                <a:ext cx="1" cy="17632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D0DD687-B708-A443-D1C4-5C606AEBC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0963" y="2351525"/>
                <a:ext cx="1" cy="17632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51DA85-D33D-C4D3-4D96-7F6689468F6D}"/>
                  </a:ext>
                </a:extLst>
              </p:cNvPr>
              <p:cNvGrpSpPr/>
              <p:nvPr/>
            </p:nvGrpSpPr>
            <p:grpSpPr>
              <a:xfrm>
                <a:off x="850964" y="2388871"/>
                <a:ext cx="2808000" cy="1671097"/>
                <a:chOff x="850964" y="2388871"/>
                <a:chExt cx="2808000" cy="1671097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466DBCAE-CE2E-3CEE-F6A1-EF9B2E1074CA}"/>
                    </a:ext>
                  </a:extLst>
                </p:cNvPr>
                <p:cNvSpPr/>
                <p:nvPr/>
              </p:nvSpPr>
              <p:spPr>
                <a:xfrm>
                  <a:off x="850964" y="2388871"/>
                  <a:ext cx="2808000" cy="15713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594602D-D6E8-96D1-41A9-384978E06F10}"/>
                    </a:ext>
                  </a:extLst>
                </p:cNvPr>
                <p:cNvSpPr/>
                <p:nvPr/>
              </p:nvSpPr>
              <p:spPr>
                <a:xfrm>
                  <a:off x="2871064" y="2997826"/>
                  <a:ext cx="729744" cy="1062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79E18DB-FBC0-C9AC-6878-372EDC435DC8}"/>
                  </a:ext>
                </a:extLst>
              </p:cNvPr>
              <p:cNvGrpSpPr/>
              <p:nvPr/>
            </p:nvGrpSpPr>
            <p:grpSpPr>
              <a:xfrm>
                <a:off x="983971" y="2769501"/>
                <a:ext cx="2389378" cy="1067695"/>
                <a:chOff x="1057564" y="1117290"/>
                <a:chExt cx="2389378" cy="1067695"/>
              </a:xfrm>
            </p:grpSpPr>
            <p:pic>
              <p:nvPicPr>
                <p:cNvPr id="45" name="그림 44" descr="텍스트, 도표, 스크린샷, 라인이(가) 표시된 사진&#10;&#10;AI가 생성한 콘텐츠에는 오류가 있을 수 있습니다.">
                  <a:extLst>
                    <a:ext uri="{FF2B5EF4-FFF2-40B4-BE49-F238E27FC236}">
                      <a16:creationId xmlns:a16="http://schemas.microsoft.com/office/drawing/2014/main" id="{8F507CB6-4255-650C-D22B-69423C6FC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6950" t="21484" r="50765" b="54131"/>
                <a:stretch/>
              </p:blipFill>
              <p:spPr>
                <a:xfrm>
                  <a:off x="1062985" y="1117290"/>
                  <a:ext cx="2383957" cy="95303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3F050879-6BE8-7AD2-434E-9201B17A04B6}"/>
                    </a:ext>
                  </a:extLst>
                </p:cNvPr>
                <p:cNvSpPr/>
                <p:nvPr/>
              </p:nvSpPr>
              <p:spPr>
                <a:xfrm>
                  <a:off x="1057564" y="1826137"/>
                  <a:ext cx="281653" cy="3588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855F1-BE64-077E-229D-7670A0B8B6DB}"/>
                </a:ext>
              </a:extLst>
            </p:cNvPr>
            <p:cNvSpPr txBox="1"/>
            <p:nvPr/>
          </p:nvSpPr>
          <p:spPr>
            <a:xfrm>
              <a:off x="1915115" y="2090440"/>
              <a:ext cx="111939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400" err="1">
                  <a:ea typeface="맑은 고딕"/>
                </a:rPr>
                <a:t>centroid</a:t>
              </a:r>
              <a:endParaRPr lang="ko-KR" altLang="en-US" sz="1400">
                <a:ea typeface="맑은 고딕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B50AEE-9005-AE37-4309-50CF74D9FD23}"/>
                </a:ext>
              </a:extLst>
            </p:cNvPr>
            <p:cNvSpPr txBox="1"/>
            <p:nvPr/>
          </p:nvSpPr>
          <p:spPr>
            <a:xfrm rot="-5400000">
              <a:off x="249504" y="3520034"/>
              <a:ext cx="111939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400" err="1">
                  <a:ea typeface="맑은 고딕"/>
                </a:rPr>
                <a:t>sequence</a:t>
              </a:r>
              <a:endParaRPr lang="ko-KR" altLang="en-US" sz="1400" err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250E90-3EF8-D5D7-0ED5-11A270576201}"/>
                </a:ext>
              </a:extLst>
            </p:cNvPr>
            <p:cNvSpPr txBox="1"/>
            <p:nvPr/>
          </p:nvSpPr>
          <p:spPr>
            <a:xfrm>
              <a:off x="5563272" y="3809655"/>
              <a:ext cx="92384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400" err="1">
                  <a:ea typeface="맑은 고딕"/>
                </a:rPr>
                <a:t>centroid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0EFAB4B-671C-922A-027C-59BBC4F2011F}"/>
              </a:ext>
            </a:extLst>
          </p:cNvPr>
          <p:cNvSpPr txBox="1"/>
          <p:nvPr/>
        </p:nvSpPr>
        <p:spPr>
          <a:xfrm>
            <a:off x="1296101" y="2589618"/>
            <a:ext cx="255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평균화 수식</a:t>
            </a:r>
          </a:p>
        </p:txBody>
      </p:sp>
    </p:spTree>
    <p:extLst>
      <p:ext uri="{BB962C8B-B14F-4D97-AF65-F5344CB8AC3E}">
        <p14:creationId xmlns:p14="http://schemas.microsoft.com/office/powerpoint/2010/main" val="313188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F9236-F5A9-7A18-D2B3-F94EAD3E5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A61DFD-AC99-24D5-9A41-BAA192AC5952}"/>
              </a:ext>
            </a:extLst>
          </p:cNvPr>
          <p:cNvSpPr txBox="1"/>
          <p:nvPr/>
        </p:nvSpPr>
        <p:spPr>
          <a:xfrm>
            <a:off x="714317" y="170857"/>
            <a:ext cx="107836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DBA K-Means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군집화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및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이상치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탐지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</a:rPr>
              <a:t>(4/4)</a:t>
            </a:r>
            <a:endParaRPr 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6878B13-2D41-DFB3-D99F-34FBFFA70B59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6614DE1-949D-70C3-F952-A4F3DDABEE77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FFD7555-99C7-A78F-55C8-2602905B409E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36265-2455-D0D4-5A48-3EFAE715C7EC}"/>
              </a:ext>
            </a:extLst>
          </p:cNvPr>
          <p:cNvSpPr txBox="1"/>
          <p:nvPr/>
        </p:nvSpPr>
        <p:spPr>
          <a:xfrm>
            <a:off x="710514" y="1381614"/>
            <a:ext cx="40644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 dirty="0">
                <a:ea typeface="맑은 고딕"/>
              </a:rPr>
              <a:t>여름철 군집 </a:t>
            </a:r>
            <a:r>
              <a:rPr lang="ko-KR" altLang="en-US" sz="2000" dirty="0">
                <a:ea typeface="맑은 고딕"/>
              </a:rPr>
              <a:t>및 </a:t>
            </a:r>
            <a:r>
              <a:rPr lang="ko-KR" altLang="en-US" sz="2000" b="1" dirty="0">
                <a:ea typeface="맑은 고딕"/>
              </a:rPr>
              <a:t>이상치 탐지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DD701-E6D1-892D-18B5-EC92C00F3ECF}"/>
              </a:ext>
            </a:extLst>
          </p:cNvPr>
          <p:cNvSpPr txBox="1"/>
          <p:nvPr/>
        </p:nvSpPr>
        <p:spPr>
          <a:xfrm>
            <a:off x="6723832" y="1379525"/>
            <a:ext cx="418019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ea typeface="맑은 고딕"/>
              </a:rPr>
              <a:t>겨울철 군집</a:t>
            </a:r>
            <a:r>
              <a:rPr lang="ko-KR" altLang="en-US" sz="2000">
                <a:ea typeface="맑은 고딕"/>
              </a:rPr>
              <a:t> 및</a:t>
            </a:r>
            <a:r>
              <a:rPr lang="ko-KR" altLang="en-US" sz="2000" b="1">
                <a:ea typeface="맑은 고딕"/>
              </a:rPr>
              <a:t> 이상치 탐지 결과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50EB3D7-317D-6A7C-3E01-DAE0C0742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22807"/>
              </p:ext>
            </p:extLst>
          </p:nvPr>
        </p:nvGraphicFramePr>
        <p:xfrm>
          <a:off x="12635557" y="4968305"/>
          <a:ext cx="3909505" cy="17484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934">
                  <a:extLst>
                    <a:ext uri="{9D8B030D-6E8A-4147-A177-3AD203B41FA5}">
                      <a16:colId xmlns:a16="http://schemas.microsoft.com/office/drawing/2014/main" val="2017285210"/>
                    </a:ext>
                  </a:extLst>
                </a:gridCol>
                <a:gridCol w="1300440">
                  <a:extLst>
                    <a:ext uri="{9D8B030D-6E8A-4147-A177-3AD203B41FA5}">
                      <a16:colId xmlns:a16="http://schemas.microsoft.com/office/drawing/2014/main" val="1023631598"/>
                    </a:ext>
                  </a:extLst>
                </a:gridCol>
                <a:gridCol w="1926131">
                  <a:extLst>
                    <a:ext uri="{9D8B030D-6E8A-4147-A177-3AD203B41FA5}">
                      <a16:colId xmlns:a16="http://schemas.microsoft.com/office/drawing/2014/main" val="4079424214"/>
                    </a:ext>
                  </a:extLst>
                </a:gridCol>
              </a:tblGrid>
              <a:tr h="468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겨울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030903"/>
                  </a:ext>
                </a:extLst>
              </a:tr>
              <a:tr h="630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군집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075062"/>
                  </a:ext>
                </a:extLst>
              </a:tr>
              <a:tr h="6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군집 경향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상승, 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상승, 유지, 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7466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E1FD85A-E5B2-C658-D6DB-0E49237BD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8" y="1945050"/>
            <a:ext cx="5264626" cy="258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9486CB-1C11-1368-1232-283E5A2DE032}"/>
              </a:ext>
            </a:extLst>
          </p:cNvPr>
          <p:cNvGrpSpPr/>
          <p:nvPr/>
        </p:nvGrpSpPr>
        <p:grpSpPr>
          <a:xfrm>
            <a:off x="5423522" y="1757706"/>
            <a:ext cx="6761789" cy="3330316"/>
            <a:chOff x="5423522" y="1757706"/>
            <a:chExt cx="6761789" cy="333031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46E2A8E-6828-6FF4-83A1-4BE1F1CBE7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07"/>
            <a:stretch/>
          </p:blipFill>
          <p:spPr bwMode="auto">
            <a:xfrm>
              <a:off x="5423522" y="3445343"/>
              <a:ext cx="6761789" cy="1642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BEA2E7-529A-0AC7-1351-EF1378A00A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7" t="-87" r="57138" b="87"/>
            <a:stretch/>
          </p:blipFill>
          <p:spPr bwMode="auto">
            <a:xfrm>
              <a:off x="6264935" y="1757706"/>
              <a:ext cx="5076486" cy="1642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A3F437-E324-B783-922B-3D07539BD969}"/>
              </a:ext>
            </a:extLst>
          </p:cNvPr>
          <p:cNvSpPr txBox="1"/>
          <p:nvPr/>
        </p:nvSpPr>
        <p:spPr>
          <a:xfrm>
            <a:off x="336000" y="683973"/>
            <a:ext cx="755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이상치 탐지 </a:t>
            </a:r>
            <a:r>
              <a:rPr lang="en-US" altLang="ko-KR"/>
              <a:t>(</a:t>
            </a:r>
            <a:r>
              <a:rPr lang="ko-KR" altLang="en-US"/>
              <a:t>이상치 기준 </a:t>
            </a:r>
            <a:r>
              <a:rPr lang="en-US" altLang="ko-KR"/>
              <a:t>- </a:t>
            </a:r>
            <a:r>
              <a:rPr lang="ko-KR" altLang="en-US">
                <a:solidFill>
                  <a:srgbClr val="FF0000"/>
                </a:solidFill>
              </a:rPr>
              <a:t>중심점에서 </a:t>
            </a:r>
            <a:r>
              <a:rPr lang="ko-KR" altLang="en-US" b="1">
                <a:solidFill>
                  <a:srgbClr val="FF0000"/>
                </a:solidFill>
              </a:rPr>
              <a:t>거리가 먼 상위 </a:t>
            </a:r>
            <a:r>
              <a:rPr lang="en-US" altLang="ko-KR" b="1">
                <a:solidFill>
                  <a:srgbClr val="FF0000"/>
                </a:solidFill>
              </a:rPr>
              <a:t>3%</a:t>
            </a:r>
            <a:r>
              <a:rPr lang="en-US" altLang="ko-KR"/>
              <a:t>)</a:t>
            </a:r>
          </a:p>
        </p:txBody>
      </p:sp>
      <p:graphicFrame>
        <p:nvGraphicFramePr>
          <p:cNvPr id="3" name="Google Shape;60;p14">
            <a:extLst>
              <a:ext uri="{FF2B5EF4-FFF2-40B4-BE49-F238E27FC236}">
                <a16:creationId xmlns:a16="http://schemas.microsoft.com/office/drawing/2014/main" id="{6603F141-6114-42A8-E4A9-4454AFE4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658990"/>
              </p:ext>
            </p:extLst>
          </p:nvPr>
        </p:nvGraphicFramePr>
        <p:xfrm>
          <a:off x="106188" y="4597121"/>
          <a:ext cx="5180188" cy="1811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3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구분</a:t>
                      </a:r>
                      <a:endParaRPr sz="1400" b="0">
                        <a:solidFill>
                          <a:srgbClr val="FFFF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7B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여름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(12</a:t>
                      </a: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~15</a:t>
                      </a: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sz="1400" b="1" dirty="0">
                        <a:solidFill>
                          <a:srgbClr val="FFFF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7B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겨울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(12</a:t>
                      </a: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~15</a:t>
                      </a: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sz="1400" b="1" dirty="0">
                        <a:solidFill>
                          <a:srgbClr val="FFFF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7B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군집 개수</a:t>
                      </a:r>
                      <a:endParaRPr sz="14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sz="14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sz="14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패턴 경향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단조로움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복잡함</a:t>
                      </a:r>
                      <a:endParaRPr lang="en-US" altLang="ko-KR" sz="14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변화폭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작음</a:t>
                      </a:r>
                      <a:endParaRPr sz="14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큼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731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9184DFB-4555-0F42-1FF5-3A576736AEFD}"/>
              </a:ext>
            </a:extLst>
          </p:cNvPr>
          <p:cNvSpPr txBox="1"/>
          <p:nvPr/>
        </p:nvSpPr>
        <p:spPr>
          <a:xfrm>
            <a:off x="5286376" y="6089764"/>
            <a:ext cx="4408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표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) </a:t>
            </a:r>
            <a:r>
              <a:rPr lang="en-US" altLang="ko-KR" sz="1400" dirty="0">
                <a:latin typeface="+mn-ea"/>
              </a:rPr>
              <a:t>DBA K-Means</a:t>
            </a:r>
            <a:r>
              <a:rPr lang="ko-KR" altLang="en-US" sz="1400" dirty="0">
                <a:latin typeface="+mn-ea"/>
              </a:rPr>
              <a:t> 군집화를 이용해 분류된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여름과 겨울 데이터의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특징 및 이상치 탐지 결과</a:t>
            </a:r>
          </a:p>
        </p:txBody>
      </p:sp>
    </p:spTree>
    <p:extLst>
      <p:ext uri="{BB962C8B-B14F-4D97-AF65-F5344CB8AC3E}">
        <p14:creationId xmlns:p14="http://schemas.microsoft.com/office/powerpoint/2010/main" val="44780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70C8-4F9C-884F-C090-0EC8AF595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3F64C1-B238-0CAB-7FCC-C73FD30744E5}"/>
              </a:ext>
            </a:extLst>
          </p:cNvPr>
          <p:cNvGrpSpPr/>
          <p:nvPr/>
        </p:nvGrpSpPr>
        <p:grpSpPr>
          <a:xfrm>
            <a:off x="2947875" y="1687598"/>
            <a:ext cx="7553016" cy="2538907"/>
            <a:chOff x="3073400" y="1659467"/>
            <a:chExt cx="6296322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C35EF58-B600-A761-55EF-B16B4E622CB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AA3A72D4-AEA0-F8DB-1557-BAA99969FAFA}"/>
                </a:ext>
              </a:extLst>
            </p:cNvPr>
            <p:cNvSpPr txBox="1"/>
            <p:nvPr/>
          </p:nvSpPr>
          <p:spPr>
            <a:xfrm>
              <a:off x="3273722" y="1659467"/>
              <a:ext cx="5541171" cy="481542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Outlier Detection in Power Consumption of the Chemical Industry </a:t>
              </a:r>
              <a:br>
                <a:rPr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/>
                  <a:cs typeface="Malgun Gothic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Based on the DBA K-Means Clustering Algorithm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AC23AE-F473-A9FE-98F6-58FCFFDDF8AB}"/>
                </a:ext>
              </a:extLst>
            </p:cNvPr>
            <p:cNvSpPr txBox="1"/>
            <p:nvPr/>
          </p:nvSpPr>
          <p:spPr>
            <a:xfrm>
              <a:off x="3273722" y="3013501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spcBef>
                  <a:spcPts val="635"/>
                </a:spcBef>
                <a:defRPr/>
              </a:pPr>
              <a:r>
                <a:rPr lang="en-US" altLang="ko-KR" sz="4800" b="1" spc="-10">
                  <a:solidFill>
                    <a:srgbClr val="0066A6"/>
                  </a:solidFill>
                  <a:latin typeface="Malgun Gothic"/>
                  <a:ea typeface="맑은 고딕"/>
                  <a:cs typeface="Malgun Gothic"/>
                </a:rPr>
                <a:t>04</a:t>
              </a:r>
              <a:r>
                <a:rPr kumimoji="0" lang="en-US" altLang="ko-KR" sz="4800" b="1" i="0" u="none" strike="noStrike" kern="1200" cap="none" spc="-10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 </a:t>
              </a:r>
              <a:r>
                <a:rPr lang="ko-KR" altLang="en-US" sz="4800" b="1" spc="-10">
                  <a:latin typeface="Malgun Gothic"/>
                  <a:ea typeface="맑은 고딕"/>
                  <a:cs typeface="Malgun Gothic"/>
                </a:rPr>
                <a:t>군집화 귀추</a:t>
              </a:r>
              <a:endParaRPr lang="en-US" altLang="ko-KR" sz="4800" b="1" i="0" u="none" strike="noStrike" kern="1200" cap="none" spc="-10" normalizeH="0" baseline="0" noProof="0">
                <a:ln>
                  <a:noFill/>
                </a:ln>
                <a:effectLst/>
                <a:uLnTx/>
                <a:uFillTx/>
                <a:latin typeface="Malgun Gothic"/>
                <a:ea typeface="맑은 고딕"/>
                <a:cs typeface="Malgun Gothic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77F97D-3619-EE03-7436-73981FF3805B}"/>
              </a:ext>
            </a:extLst>
          </p:cNvPr>
          <p:cNvSpPr txBox="1"/>
          <p:nvPr/>
        </p:nvSpPr>
        <p:spPr>
          <a:xfrm>
            <a:off x="21930423" y="1502688"/>
            <a:ext cx="4777945" cy="535531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왜 저렇게 계절 군집의 차이가 나냐 -&gt; 공정 과정에서 계절별 전력 패턴의 차이가 나기 때문이라고 추론할 수 있다 -&gt; (여기서부터 귀추)공정 과정 중 특히 상압 증류 공정</a:t>
            </a:r>
            <a:r>
              <a:rPr lang="ko-KR" altLang="en-US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(그게 뭐하는 공정인지, 전반적인 공정 과정)</a:t>
            </a:r>
            <a:r>
              <a:rPr lang="ko-KR" altLang="en-US">
                <a:ea typeface="맑은 고딕"/>
              </a:rPr>
              <a:t>에서는</a:t>
            </a:r>
            <a:r>
              <a:rPr lang="ko-KR" altLang="en-US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(왜 상압증류공정을 집중해서 봤는지에 대한 자료 필요) </a:t>
            </a:r>
            <a:r>
              <a:rPr lang="ko-KR" altLang="en-US">
                <a:ea typeface="맑은 고딕"/>
              </a:rPr>
              <a:t>분류를 위한 적정온도가 있고, 이 온도를 유지해야 한다 -&gt; 여름철은 기온이 높기 때문에 냉방에 신경써야함, 겨울철은 기온이 낮기 때문에 난방에 신경써야 함 -&gt; </a:t>
            </a:r>
            <a:r>
              <a:rPr lang="ko-KR" altLang="en-US">
                <a:solidFill>
                  <a:srgbClr val="000000"/>
                </a:solidFill>
                <a:ea typeface="맑은 고딕"/>
              </a:rPr>
              <a:t>냉방에 필요한 것들</a:t>
            </a:r>
            <a:r>
              <a:rPr lang="ko-KR" altLang="en-US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(</a:t>
            </a:r>
            <a:r>
              <a:rPr lang="ko-KR" altLang="en-US" err="1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어떤거</a:t>
            </a:r>
            <a:r>
              <a:rPr lang="ko-KR" altLang="en-US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? - 냉각수, </a:t>
            </a:r>
            <a:r>
              <a:rPr lang="ko-KR" altLang="en-US" err="1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냉각탑</a:t>
            </a:r>
            <a:r>
              <a:rPr lang="ko-KR" altLang="en-US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 등)</a:t>
            </a:r>
            <a:r>
              <a:rPr lang="ko-KR" altLang="en-US">
                <a:ea typeface="맑은 고딕"/>
              </a:rPr>
              <a:t>의 웬만한 에너지원은 전기가 대부분이고 나머지 일부분에서 화석연료를 씀</a:t>
            </a:r>
            <a:r>
              <a:rPr lang="ko-KR" altLang="en-US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(그거에 대한 자료)</a:t>
            </a:r>
            <a:r>
              <a:rPr lang="ko-KR" altLang="en-US">
                <a:ea typeface="맑은 고딕"/>
              </a:rPr>
              <a:t>. 그러나 겨울 즉 난방에 필요한 것들</a:t>
            </a:r>
            <a:r>
              <a:rPr lang="ko-KR" altLang="en-US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(</a:t>
            </a:r>
            <a:r>
              <a:rPr lang="ko-KR" altLang="en-US" err="1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어떤거</a:t>
            </a:r>
            <a:r>
              <a:rPr lang="ko-KR" altLang="en-US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? - 증류 시스템, 리보일러 등)</a:t>
            </a:r>
            <a:r>
              <a:rPr lang="ko-KR" altLang="en-US">
                <a:ea typeface="맑은 고딕"/>
              </a:rPr>
              <a:t>은 전기를 쓰는것도 있지만 화석연료로 가동하는 것들도 여름에 비해 많이 있음</a:t>
            </a:r>
            <a:r>
              <a:rPr lang="ko-KR" altLang="en-US">
                <a:solidFill>
                  <a:schemeClr val="tx2">
                    <a:lumMod val="49000"/>
                    <a:lumOff val="51000"/>
                  </a:schemeClr>
                </a:solidFill>
                <a:ea typeface="맑은 고딕"/>
              </a:rPr>
              <a:t>(근거자료)</a:t>
            </a:r>
            <a:r>
              <a:rPr lang="ko-KR" altLang="en-US">
                <a:ea typeface="맑은 고딕"/>
              </a:rPr>
              <a:t> -&gt; 그래서 계절별로 전력 사용량의 패턴의 차이가 난다고 추론할 수 있다.</a:t>
            </a:r>
          </a:p>
        </p:txBody>
      </p:sp>
      <p:pic>
        <p:nvPicPr>
          <p:cNvPr id="7" name="그림 6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B5F3B1-26AC-B0A2-FAE0-0F9073EC4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533" y="1009494"/>
            <a:ext cx="9481278" cy="58485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A1F43B-ED2A-50EB-A964-FE104932B4EC}"/>
              </a:ext>
            </a:extLst>
          </p:cNvPr>
          <p:cNvSpPr/>
          <p:nvPr/>
        </p:nvSpPr>
        <p:spPr>
          <a:xfrm>
            <a:off x="16635994" y="1506346"/>
            <a:ext cx="370702" cy="329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782CB6-6A14-29A4-7283-FC48CD5C0396}"/>
              </a:ext>
            </a:extLst>
          </p:cNvPr>
          <p:cNvSpPr/>
          <p:nvPr/>
        </p:nvSpPr>
        <p:spPr>
          <a:xfrm>
            <a:off x="15973178" y="3795718"/>
            <a:ext cx="370702" cy="329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44CD00-2E93-A107-EF07-C302EA6D3B61}"/>
              </a:ext>
            </a:extLst>
          </p:cNvPr>
          <p:cNvSpPr/>
          <p:nvPr/>
        </p:nvSpPr>
        <p:spPr>
          <a:xfrm>
            <a:off x="15224419" y="6153295"/>
            <a:ext cx="370702" cy="329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F71B9D-05DE-AF57-6CCC-FA7E814E14A4}"/>
              </a:ext>
            </a:extLst>
          </p:cNvPr>
          <p:cNvSpPr/>
          <p:nvPr/>
        </p:nvSpPr>
        <p:spPr>
          <a:xfrm>
            <a:off x="15942698" y="2255853"/>
            <a:ext cx="370702" cy="329513"/>
          </a:xfrm>
          <a:prstGeom prst="rect">
            <a:avLst/>
          </a:prstGeom>
          <a:noFill/>
          <a:ln w="28575">
            <a:solidFill>
              <a:srgbClr val="016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80A074-9F79-1DC1-AF2D-DACF38C42E5A}"/>
              </a:ext>
            </a:extLst>
          </p:cNvPr>
          <p:cNvSpPr/>
          <p:nvPr/>
        </p:nvSpPr>
        <p:spPr>
          <a:xfrm>
            <a:off x="15583933" y="4562089"/>
            <a:ext cx="370702" cy="329513"/>
          </a:xfrm>
          <a:prstGeom prst="rect">
            <a:avLst/>
          </a:prstGeom>
          <a:noFill/>
          <a:ln w="28575">
            <a:solidFill>
              <a:srgbClr val="016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F185C7-BD65-0F76-4CB3-05E32166893C}"/>
              </a:ext>
            </a:extLst>
          </p:cNvPr>
          <p:cNvSpPr/>
          <p:nvPr/>
        </p:nvSpPr>
        <p:spPr>
          <a:xfrm>
            <a:off x="20408517" y="2180902"/>
            <a:ext cx="1126456" cy="729249"/>
          </a:xfrm>
          <a:prstGeom prst="rect">
            <a:avLst/>
          </a:prstGeom>
          <a:noFill/>
          <a:ln w="28575">
            <a:solidFill>
              <a:srgbClr val="016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B0BCFA-3B4D-470A-E24D-54E4176EDA52}"/>
              </a:ext>
            </a:extLst>
          </p:cNvPr>
          <p:cNvSpPr/>
          <p:nvPr/>
        </p:nvSpPr>
        <p:spPr>
          <a:xfrm>
            <a:off x="20408516" y="4423180"/>
            <a:ext cx="1126456" cy="729249"/>
          </a:xfrm>
          <a:prstGeom prst="rect">
            <a:avLst/>
          </a:prstGeom>
          <a:noFill/>
          <a:ln w="28575">
            <a:solidFill>
              <a:srgbClr val="016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89EC95-35FB-1F0C-8025-E8337D163A40}"/>
              </a:ext>
            </a:extLst>
          </p:cNvPr>
          <p:cNvSpPr/>
          <p:nvPr/>
        </p:nvSpPr>
        <p:spPr>
          <a:xfrm>
            <a:off x="20408518" y="1506345"/>
            <a:ext cx="1120210" cy="641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F10B0A-3894-BE84-CBBC-AD5D154C2590}"/>
              </a:ext>
            </a:extLst>
          </p:cNvPr>
          <p:cNvSpPr/>
          <p:nvPr/>
        </p:nvSpPr>
        <p:spPr>
          <a:xfrm>
            <a:off x="20414763" y="3742378"/>
            <a:ext cx="1120210" cy="641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B5BB2E-EA2E-7198-BF32-2FFB289EB9ED}"/>
              </a:ext>
            </a:extLst>
          </p:cNvPr>
          <p:cNvSpPr/>
          <p:nvPr/>
        </p:nvSpPr>
        <p:spPr>
          <a:xfrm>
            <a:off x="20385886" y="6103025"/>
            <a:ext cx="1120210" cy="641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CEB57-C857-6586-C41C-C5A1A51EB5DE}"/>
              </a:ext>
            </a:extLst>
          </p:cNvPr>
          <p:cNvSpPr txBox="1"/>
          <p:nvPr/>
        </p:nvSpPr>
        <p:spPr>
          <a:xfrm>
            <a:off x="21930423" y="282862"/>
            <a:ext cx="4709297" cy="120032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상압증류 공정의 대부분 과정에서 유체가 </a:t>
            </a:r>
            <a:r>
              <a:rPr lang="ko-KR" altLang="en-US" err="1">
                <a:ea typeface="맑은 고딕"/>
              </a:rPr>
              <a:t>이동할때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펌프</a:t>
            </a:r>
            <a:r>
              <a:rPr lang="ko-KR" altLang="en-US">
                <a:ea typeface="맑은 고딕"/>
              </a:rPr>
              <a:t>가 필요한데 이 펌프는 </a:t>
            </a:r>
            <a:r>
              <a:rPr lang="ko-KR" altLang="en-US" b="1">
                <a:ea typeface="맑은 고딕"/>
              </a:rPr>
              <a:t>전력</a:t>
            </a:r>
            <a:r>
              <a:rPr lang="ko-KR" altLang="en-US">
                <a:ea typeface="맑은 고딕"/>
              </a:rPr>
              <a:t>으로 작동됨. 따라서 이 공정 과정 자체에서 요구되는 전력량이 많음</a:t>
            </a:r>
          </a:p>
        </p:txBody>
      </p:sp>
    </p:spTree>
    <p:extLst>
      <p:ext uri="{BB962C8B-B14F-4D97-AF65-F5344CB8AC3E}">
        <p14:creationId xmlns:p14="http://schemas.microsoft.com/office/powerpoint/2010/main" val="424516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3672" y="73422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군집화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귀추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(1/5)</a:t>
            </a:r>
          </a:p>
        </p:txBody>
      </p:sp>
      <p:sp>
        <p:nvSpPr>
          <p:cNvPr id="6" name="슬라이드 번호 개체 틀 9">
            <a:extLst>
              <a:ext uri="{FF2B5EF4-FFF2-40B4-BE49-F238E27FC236}">
                <a16:creationId xmlns:a16="http://schemas.microsoft.com/office/drawing/2014/main" id="{E5373696-86F5-2291-BD28-4FE9738843DE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DCAC9B-780B-64A2-3524-205DABBE13BC}"/>
              </a:ext>
            </a:extLst>
          </p:cNvPr>
          <p:cNvSpPr/>
          <p:nvPr/>
        </p:nvSpPr>
        <p:spPr>
          <a:xfrm>
            <a:off x="2280212" y="2650603"/>
            <a:ext cx="659757" cy="555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EE4A0-8E15-6263-EE80-E7301070F1E7}"/>
              </a:ext>
            </a:extLst>
          </p:cNvPr>
          <p:cNvSpPr txBox="1"/>
          <p:nvPr/>
        </p:nvSpPr>
        <p:spPr>
          <a:xfrm>
            <a:off x="-31381" y="5860978"/>
            <a:ext cx="605380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000" b="1" dirty="0">
                <a:latin typeface="나눔스퀘어" panose="020B0600000101010101" pitchFamily="50" charset="-127"/>
                <a:ea typeface="나눔스퀘어"/>
                <a:cs typeface="+mn-lt"/>
              </a:rPr>
              <a:t>정유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/>
                <a:cs typeface="+mn-lt"/>
              </a:rPr>
              <a:t>,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/>
                <a:cs typeface="+mn-lt"/>
              </a:rPr>
              <a:t> 화학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/>
                <a:cs typeface="+mn-lt"/>
              </a:rPr>
              <a:t>업종 내 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/>
                <a:cs typeface="+mn-lt"/>
              </a:rPr>
              <a:t>석유류 비중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/>
                <a:cs typeface="+mn-lt"/>
              </a:rPr>
              <a:t>이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/>
                <a:cs typeface="+mn-lt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/>
                <a:cs typeface="+mn-lt"/>
              </a:rPr>
              <a:t>82%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/>
                <a:cs typeface="+mn-lt"/>
              </a:rPr>
              <a:t>차지</a:t>
            </a:r>
            <a:endParaRPr lang="ko-KR" altLang="en-US" sz="2000" b="1" dirty="0">
              <a:latin typeface="나눔스퀘어" panose="020B0600000101010101" pitchFamily="50" charset="-127"/>
              <a:ea typeface="나눔스퀘어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ADC62-52D4-1ECE-A64D-68C7C92B35FF}"/>
              </a:ext>
            </a:extLst>
          </p:cNvPr>
          <p:cNvSpPr txBox="1"/>
          <p:nvPr/>
        </p:nvSpPr>
        <p:spPr>
          <a:xfrm>
            <a:off x="12350455" y="4076975"/>
            <a:ext cx="5739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ea typeface="+mn-lt"/>
                <a:cs typeface="+mn-lt"/>
              </a:rPr>
              <a:t>제조업부문 업종별 에너지 사용 현황은 </a:t>
            </a:r>
            <a:br>
              <a:rPr lang="en-US" altLang="ko-KR">
                <a:ea typeface="+mn-lt"/>
                <a:cs typeface="+mn-lt"/>
              </a:rPr>
            </a:br>
            <a:r>
              <a:rPr lang="ko-KR" altLang="en-US" b="1">
                <a:ea typeface="+mn-lt"/>
                <a:cs typeface="+mn-lt"/>
              </a:rPr>
              <a:t>화학업</a:t>
            </a:r>
            <a:r>
              <a:rPr lang="ko-KR" altLang="en-US">
                <a:ea typeface="+mn-lt"/>
                <a:cs typeface="+mn-lt"/>
              </a:rPr>
              <a:t>이 전체 에너지 사용량의 </a:t>
            </a:r>
            <a:r>
              <a:rPr lang="en-US" altLang="ko-KR" b="1">
                <a:ea typeface="+mn-lt"/>
                <a:cs typeface="+mn-lt"/>
              </a:rPr>
              <a:t>32.2%</a:t>
            </a:r>
            <a:r>
              <a:rPr lang="ko-KR" altLang="en-US">
                <a:ea typeface="+mn-lt"/>
                <a:cs typeface="+mn-lt"/>
              </a:rPr>
              <a:t>로 가장 높음</a:t>
            </a:r>
            <a:br>
              <a:rPr lang="en-US" altLang="ko-KR">
                <a:ea typeface="+mn-lt"/>
                <a:cs typeface="+mn-lt"/>
              </a:rPr>
            </a:br>
            <a:r>
              <a:rPr lang="ko-KR" altLang="en-US">
                <a:ea typeface="+mn-lt"/>
                <a:cs typeface="+mn-lt"/>
              </a:rPr>
              <a:t>그 다음으로 </a:t>
            </a:r>
            <a:r>
              <a:rPr lang="ko-KR" altLang="en-US" b="1">
                <a:ea typeface="+mn-lt"/>
                <a:cs typeface="+mn-lt"/>
              </a:rPr>
              <a:t>정유업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 b="1">
                <a:ea typeface="+mn-lt"/>
                <a:cs typeface="+mn-lt"/>
              </a:rPr>
              <a:t>25.2%</a:t>
            </a:r>
            <a:r>
              <a:rPr lang="ko-KR" altLang="en-US">
                <a:ea typeface="+mn-lt"/>
                <a:cs typeface="+mn-lt"/>
              </a:rPr>
              <a:t>로 높음</a:t>
            </a:r>
            <a:endParaRPr lang="en-US" altLang="ko-KR">
              <a:ea typeface="+mn-lt"/>
              <a:cs typeface="+mn-lt"/>
            </a:endParaRPr>
          </a:p>
        </p:txBody>
      </p:sp>
      <p:pic>
        <p:nvPicPr>
          <p:cNvPr id="20" name="그림 7">
            <a:extLst>
              <a:ext uri="{FF2B5EF4-FFF2-40B4-BE49-F238E27FC236}">
                <a16:creationId xmlns:a16="http://schemas.microsoft.com/office/drawing/2014/main" id="{92FEBDFA-5D5C-C62D-C0FC-07002DCE7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37420" y="1307984"/>
            <a:ext cx="6053800" cy="379682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A02BD82-62DE-53A5-C4CE-F5556D13715A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984690-9BDB-3D00-8B03-069CE76B351E}"/>
              </a:ext>
            </a:extLst>
          </p:cNvPr>
          <p:cNvCxnSpPr>
            <a:cxnSpLocks/>
          </p:cNvCxnSpPr>
          <p:nvPr/>
        </p:nvCxnSpPr>
        <p:spPr>
          <a:xfrm>
            <a:off x="2318312" y="1271017"/>
            <a:ext cx="31251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1854AF-BA6D-82CD-7BED-1915B4DBF83C}"/>
              </a:ext>
            </a:extLst>
          </p:cNvPr>
          <p:cNvGrpSpPr/>
          <p:nvPr/>
        </p:nvGrpSpPr>
        <p:grpSpPr>
          <a:xfrm>
            <a:off x="388888" y="1083922"/>
            <a:ext cx="5317544" cy="4022542"/>
            <a:chOff x="441642" y="831875"/>
            <a:chExt cx="5077221" cy="378808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B2F0F0-9433-465B-C519-5EF9BC533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642" y="847075"/>
              <a:ext cx="5077221" cy="377288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49EA1BF-3907-8A53-B14F-17833E669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885" t="-977" b="94451"/>
            <a:stretch/>
          </p:blipFill>
          <p:spPr>
            <a:xfrm>
              <a:off x="479714" y="831875"/>
              <a:ext cx="4372233" cy="24622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836EF7-2EB9-F0B8-64FF-8C1A65A7216F}"/>
              </a:ext>
            </a:extLst>
          </p:cNvPr>
          <p:cNvSpPr txBox="1"/>
          <p:nvPr/>
        </p:nvSpPr>
        <p:spPr>
          <a:xfrm>
            <a:off x="222847" y="5104811"/>
            <a:ext cx="24384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050" dirty="0" err="1">
                <a:solidFill>
                  <a:srgbClr val="B0B0B0"/>
                </a:solidFill>
                <a:ea typeface="맑은 고딕"/>
              </a:rPr>
              <a:t>출처</a:t>
            </a:r>
            <a:r>
              <a:rPr lang="ko-KR" altLang="en-US" sz="1100" dirty="0" err="1">
                <a:solidFill>
                  <a:srgbClr val="B0B0B0"/>
                </a:solidFill>
                <a:ea typeface="맑은 고딕"/>
              </a:rPr>
              <a:t>:</a:t>
            </a:r>
            <a:r>
              <a:rPr lang="ko-KR" sz="1000" dirty="0" err="1">
                <a:solidFill>
                  <a:srgbClr val="A5A5A5"/>
                </a:solidFill>
                <a:latin typeface="Aptos Display"/>
                <a:ea typeface="맑은 고딕"/>
              </a:rPr>
              <a:t>산업통상자원부</a:t>
            </a:r>
            <a:r>
              <a:rPr lang="en-US" sz="1000" dirty="0">
                <a:solidFill>
                  <a:srgbClr val="A5A5A5"/>
                </a:solidFill>
                <a:latin typeface="Aptos Display"/>
                <a:ea typeface="+mn-lt"/>
              </a:rPr>
              <a:t>, </a:t>
            </a:r>
            <a:r>
              <a:rPr lang="ko-KR" sz="1000" dirty="0">
                <a:solidFill>
                  <a:srgbClr val="A5A5A5"/>
                </a:solidFill>
                <a:latin typeface="Aptos Display"/>
                <a:ea typeface="맑은 고딕"/>
              </a:rPr>
              <a:t>한국에너지공단</a:t>
            </a:r>
            <a:endParaRPr lang="en-US" altLang="ko-KR" sz="1000" dirty="0">
              <a:solidFill>
                <a:srgbClr val="A5A5A5"/>
              </a:solidFill>
              <a:latin typeface="Aptos Display"/>
              <a:ea typeface="+mn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DCBF8-754B-61A7-0792-F3E94B0FA830}"/>
              </a:ext>
            </a:extLst>
          </p:cNvPr>
          <p:cNvSpPr/>
          <p:nvPr/>
        </p:nvSpPr>
        <p:spPr>
          <a:xfrm>
            <a:off x="410307" y="3012830"/>
            <a:ext cx="2596660" cy="586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CCB990-18D6-AFEF-DFE8-3E941D7B5BB6}"/>
              </a:ext>
            </a:extLst>
          </p:cNvPr>
          <p:cNvSpPr/>
          <p:nvPr/>
        </p:nvSpPr>
        <p:spPr>
          <a:xfrm rot="5400000">
            <a:off x="1535722" y="2145322"/>
            <a:ext cx="2256691" cy="674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F1AD8-0AE6-5B9D-A184-CD2FAFEAAE2E}"/>
              </a:ext>
            </a:extLst>
          </p:cNvPr>
          <p:cNvSpPr txBox="1"/>
          <p:nvPr/>
        </p:nvSpPr>
        <p:spPr>
          <a:xfrm>
            <a:off x="7959349" y="5105853"/>
            <a:ext cx="39350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>
                <a:ea typeface="맑은 고딕"/>
              </a:rPr>
              <a:t>*</a:t>
            </a:r>
            <a:r>
              <a:rPr lang="ko-KR" altLang="en-US" sz="1100">
                <a:ea typeface="맑은 고딕"/>
              </a:rPr>
              <a:t>석유 에너지원</a:t>
            </a:r>
            <a:r>
              <a:rPr lang="en-US" altLang="ko-KR" sz="1100">
                <a:ea typeface="맑은 고딕"/>
              </a:rPr>
              <a:t>:</a:t>
            </a:r>
            <a:r>
              <a:rPr lang="ko-KR" altLang="en-US" sz="1100">
                <a:ea typeface="맑은 고딕"/>
              </a:rPr>
              <a:t> </a:t>
            </a:r>
            <a:r>
              <a:rPr lang="en-US" altLang="ko-KR" sz="1100">
                <a:ea typeface="맑은 고딕"/>
              </a:rPr>
              <a:t>[ </a:t>
            </a:r>
            <a:r>
              <a:rPr lang="ko-KR" altLang="en-US" sz="1100">
                <a:ea typeface="맑은 고딕"/>
              </a:rPr>
              <a:t>중유</a:t>
            </a:r>
            <a:r>
              <a:rPr lang="en-US" altLang="ko-KR" sz="1100">
                <a:ea typeface="맑은 고딕"/>
              </a:rPr>
              <a:t>(B-C</a:t>
            </a:r>
            <a:r>
              <a:rPr lang="ko-KR" altLang="en-US" sz="1100">
                <a:ea typeface="맑은 고딕"/>
              </a:rPr>
              <a:t>유</a:t>
            </a:r>
            <a:r>
              <a:rPr lang="en-US" altLang="ko-KR" sz="1100">
                <a:ea typeface="맑은 고딕"/>
              </a:rPr>
              <a:t>)</a:t>
            </a:r>
            <a:r>
              <a:rPr lang="ko-KR" altLang="en-US" sz="1100">
                <a:ea typeface="맑은 고딕"/>
              </a:rPr>
              <a:t> </a:t>
            </a:r>
            <a:r>
              <a:rPr lang="en-US" altLang="ko-KR" sz="1100">
                <a:ea typeface="맑은 고딕"/>
              </a:rPr>
              <a:t>+ LPG(</a:t>
            </a:r>
            <a:r>
              <a:rPr lang="ko-KR" altLang="en-US" sz="1100">
                <a:ea typeface="맑은 고딕"/>
              </a:rPr>
              <a:t>프로판</a:t>
            </a:r>
            <a:r>
              <a:rPr lang="en-US" altLang="ko-KR" sz="1100">
                <a:ea typeface="맑은 고딕"/>
              </a:rPr>
              <a:t>) ]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FF687D1-02B1-2654-F22F-5D54C4C7D7C4}"/>
              </a:ext>
            </a:extLst>
          </p:cNvPr>
          <p:cNvSpPr/>
          <p:nvPr/>
        </p:nvSpPr>
        <p:spPr>
          <a:xfrm rot="5400000">
            <a:off x="2516131" y="5213485"/>
            <a:ext cx="404447" cy="709245"/>
          </a:xfrm>
          <a:prstGeom prst="rightArrow">
            <a:avLst>
              <a:gd name="adj1" fmla="val 37107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272833-79CB-E7FD-3F23-0023F8943E74}"/>
              </a:ext>
            </a:extLst>
          </p:cNvPr>
          <p:cNvSpPr txBox="1"/>
          <p:nvPr/>
        </p:nvSpPr>
        <p:spPr>
          <a:xfrm>
            <a:off x="5945457" y="5865310"/>
            <a:ext cx="640499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겨울철이</a:t>
            </a:r>
            <a:r>
              <a:rPr 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 여름철대비 </a:t>
            </a:r>
            <a:r>
              <a:rPr 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석유 </a:t>
            </a:r>
            <a:r>
              <a:rPr lang="ko-KR" sz="20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에너지원을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18</a:t>
            </a:r>
            <a:r>
              <a:rPr 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.2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%</a:t>
            </a:r>
            <a:r>
              <a:rPr 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 </a:t>
            </a:r>
            <a:r>
              <a:rPr lang="ko-KR" sz="20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더 소비</a:t>
            </a:r>
            <a:br>
              <a:rPr lang="en-US" altLang="ko-KR" sz="20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  <a:sym typeface="Wingdings" panose="05000000000000000000" pitchFamily="2" charset="2"/>
              </a:rPr>
              <a:t>높은 공정온도 유지를 위해 전기 대신 석유를 더욱 소비</a:t>
            </a:r>
            <a:endParaRPr 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BD2D676-5C3D-674B-3059-B9B778FE4692}"/>
              </a:ext>
            </a:extLst>
          </p:cNvPr>
          <p:cNvSpPr/>
          <p:nvPr/>
        </p:nvSpPr>
        <p:spPr>
          <a:xfrm rot="5400000">
            <a:off x="8658686" y="5289332"/>
            <a:ext cx="404447" cy="709245"/>
          </a:xfrm>
          <a:prstGeom prst="rightArrow">
            <a:avLst>
              <a:gd name="adj1" fmla="val 37107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359DD3-77A2-B875-2CCE-2A2AF01C3CAD}"/>
              </a:ext>
            </a:extLst>
          </p:cNvPr>
          <p:cNvSpPr txBox="1"/>
          <p:nvPr/>
        </p:nvSpPr>
        <p:spPr>
          <a:xfrm>
            <a:off x="336000" y="683973"/>
            <a:ext cx="5743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정유 및 화학 업종의 에너지 소비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9AA89-41AC-6F87-E384-067B77EA4785}"/>
              </a:ext>
            </a:extLst>
          </p:cNvPr>
          <p:cNvSpPr txBox="1"/>
          <p:nvPr/>
        </p:nvSpPr>
        <p:spPr>
          <a:xfrm>
            <a:off x="3281914" y="5366955"/>
            <a:ext cx="2234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</a:rPr>
              <a:t>정유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</a:rPr>
              <a:t>•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</a:rPr>
              <a:t>화학 에너지 합계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BE68E83C-C88C-5953-E081-729F5F06A0B3}"/>
              </a:ext>
            </a:extLst>
          </p:cNvPr>
          <p:cNvCxnSpPr/>
          <p:nvPr/>
        </p:nvCxnSpPr>
        <p:spPr>
          <a:xfrm>
            <a:off x="3300924" y="5369845"/>
            <a:ext cx="176371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1FF44D7-F453-8F8A-E53C-530754906DAF}"/>
              </a:ext>
            </a:extLst>
          </p:cNvPr>
          <p:cNvSpPr txBox="1"/>
          <p:nvPr/>
        </p:nvSpPr>
        <p:spPr>
          <a:xfrm>
            <a:off x="3281573" y="5116230"/>
            <a:ext cx="2234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</a:rPr>
              <a:t>정유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</a:rPr>
              <a:t>•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</a:rPr>
              <a:t>화학 석유류 합계</a:t>
            </a:r>
            <a:endParaRPr kumimoji="1" lang="en-US" altLang="ko-K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등호 27">
            <a:extLst>
              <a:ext uri="{FF2B5EF4-FFF2-40B4-BE49-F238E27FC236}">
                <a16:creationId xmlns:a16="http://schemas.microsoft.com/office/drawing/2014/main" id="{29D9100F-0A50-0BB5-141E-0A589BD99004}"/>
              </a:ext>
            </a:extLst>
          </p:cNvPr>
          <p:cNvSpPr/>
          <p:nvPr/>
        </p:nvSpPr>
        <p:spPr>
          <a:xfrm>
            <a:off x="5118704" y="5340722"/>
            <a:ext cx="84665" cy="69854"/>
          </a:xfrm>
          <a:prstGeom prst="mathEqual">
            <a:avLst>
              <a:gd name="adj1" fmla="val 23520"/>
              <a:gd name="adj2" fmla="val 19855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6FB8C-62DE-E0EF-0561-12C93CC7B4AA}"/>
              </a:ext>
            </a:extLst>
          </p:cNvPr>
          <p:cNvSpPr txBox="1"/>
          <p:nvPr/>
        </p:nvSpPr>
        <p:spPr>
          <a:xfrm>
            <a:off x="5148939" y="5242019"/>
            <a:ext cx="81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</a:rPr>
              <a:t>약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</a:rPr>
              <a:t>82%</a:t>
            </a:r>
            <a:endParaRPr kumimoji="1"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46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9716" y="7228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군집화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귀추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(2/5)</a:t>
            </a:r>
          </a:p>
        </p:txBody>
      </p:sp>
      <p:sp>
        <p:nvSpPr>
          <p:cNvPr id="6" name="슬라이드 번호 개체 틀 9">
            <a:extLst>
              <a:ext uri="{FF2B5EF4-FFF2-40B4-BE49-F238E27FC236}">
                <a16:creationId xmlns:a16="http://schemas.microsoft.com/office/drawing/2014/main" id="{D9489B0E-2DE8-95B8-A62D-0086F9437FDD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050D58-08EB-1466-BCBD-73EBFCE577D5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112CE9B-3CDA-B01D-1933-7E1D91681C63}"/>
              </a:ext>
            </a:extLst>
          </p:cNvPr>
          <p:cNvGrpSpPr/>
          <p:nvPr/>
        </p:nvGrpSpPr>
        <p:grpSpPr>
          <a:xfrm>
            <a:off x="6515101" y="1134200"/>
            <a:ext cx="5679276" cy="5259928"/>
            <a:chOff x="6515101" y="880200"/>
            <a:chExt cx="5679276" cy="52599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3AAE70-8065-5609-267B-D760114A72DC}"/>
                </a:ext>
              </a:extLst>
            </p:cNvPr>
            <p:cNvSpPr txBox="1"/>
            <p:nvPr/>
          </p:nvSpPr>
          <p:spPr>
            <a:xfrm>
              <a:off x="7142673" y="880200"/>
              <a:ext cx="461318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400" err="1">
                  <a:ea typeface="맑은 고딕"/>
                </a:rPr>
                <a:t>증류탑</a:t>
              </a:r>
              <a:r>
                <a:rPr lang="ko-KR" altLang="en-US" sz="2400">
                  <a:ea typeface="맑은 고딕"/>
                </a:rPr>
                <a:t> 구조(상압증류)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41C0C3-7CA0-B8F7-7174-961E7E97A6C4}"/>
                </a:ext>
              </a:extLst>
            </p:cNvPr>
            <p:cNvGrpSpPr/>
            <p:nvPr/>
          </p:nvGrpSpPr>
          <p:grpSpPr>
            <a:xfrm>
              <a:off x="6515101" y="1492536"/>
              <a:ext cx="5679276" cy="4647592"/>
              <a:chOff x="6515101" y="1768028"/>
              <a:chExt cx="5679276" cy="464759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C84ED43-8E41-0EDC-068B-15B750675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908" t="551" r="1143" b="-1696"/>
              <a:stretch/>
            </p:blipFill>
            <p:spPr>
              <a:xfrm>
                <a:off x="6515101" y="1977081"/>
                <a:ext cx="5676900" cy="3747489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01EBD6-E552-28F6-572A-D528550057C4}"/>
                  </a:ext>
                </a:extLst>
              </p:cNvPr>
              <p:cNvSpPr txBox="1"/>
              <p:nvPr/>
            </p:nvSpPr>
            <p:spPr>
              <a:xfrm>
                <a:off x="9385890" y="6107843"/>
                <a:ext cx="2808487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r"/>
                <a:r>
                  <a:rPr lang="en-US" altLang="ko-KR" sz="700">
                    <a:solidFill>
                      <a:srgbClr val="A5A5A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"General Distillation Column Main Components." </a:t>
                </a:r>
                <a:r>
                  <a:rPr lang="en-US" altLang="ko-KR" sz="700" err="1">
                    <a:solidFill>
                      <a:srgbClr val="A5A5A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saVRee</a:t>
                </a:r>
                <a:r>
                  <a:rPr lang="en-US" altLang="ko-KR" sz="700">
                    <a:solidFill>
                      <a:srgbClr val="A5A5A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2025. </a:t>
                </a:r>
                <a:r>
                  <a:rPr lang="en-US" altLang="ko-KR" sz="700">
                    <a:solidFill>
                      <a:srgbClr val="A5A5A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hlinkClick r:id="rId4"/>
                  </a:rPr>
                  <a:t>https://www.savree.com/en/encyclopedia/distillation-column</a:t>
                </a:r>
                <a:r>
                  <a:rPr lang="en-US" altLang="ko-KR" sz="700">
                    <a:solidFill>
                      <a:srgbClr val="A5A5A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endParaRPr lang="ko-KR" altLang="en-US" sz="700">
                  <a:solidFill>
                    <a:srgbClr val="A5A5A5"/>
                  </a:solidFill>
                  <a:latin typeface="맑은 고딕" panose="020B0503020000020004" pitchFamily="50" charset="-127"/>
                  <a:ea typeface="맑은 고딕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8E7DB35-3F92-2B12-74E2-B397B3A1878D}"/>
                  </a:ext>
                </a:extLst>
              </p:cNvPr>
              <p:cNvSpPr/>
              <p:nvPr/>
            </p:nvSpPr>
            <p:spPr>
              <a:xfrm>
                <a:off x="8806627" y="1768028"/>
                <a:ext cx="1159036" cy="1170448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E418053-B8E6-3CD0-2661-3BC8BB6AF7C4}"/>
                  </a:ext>
                </a:extLst>
              </p:cNvPr>
              <p:cNvSpPr/>
              <p:nvPr/>
            </p:nvSpPr>
            <p:spPr>
              <a:xfrm>
                <a:off x="8894558" y="4210312"/>
                <a:ext cx="1671841" cy="1696608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B8786BB-6D80-458A-7744-F681858CA0BE}"/>
              </a:ext>
            </a:extLst>
          </p:cNvPr>
          <p:cNvGrpSpPr/>
          <p:nvPr/>
        </p:nvGrpSpPr>
        <p:grpSpPr>
          <a:xfrm>
            <a:off x="-70722" y="1134199"/>
            <a:ext cx="6587261" cy="5260931"/>
            <a:chOff x="134431" y="880199"/>
            <a:chExt cx="6587261" cy="52609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5D13CA-4B0C-1B54-DD40-9B8F58F4BF65}"/>
                </a:ext>
              </a:extLst>
            </p:cNvPr>
            <p:cNvGrpSpPr/>
            <p:nvPr/>
          </p:nvGrpSpPr>
          <p:grpSpPr>
            <a:xfrm>
              <a:off x="134431" y="1494324"/>
              <a:ext cx="6587261" cy="4646806"/>
              <a:chOff x="146154" y="1851878"/>
              <a:chExt cx="6587261" cy="4646806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C98F0742-A602-1FA5-77FB-A503D8E53037}"/>
                  </a:ext>
                </a:extLst>
              </p:cNvPr>
              <p:cNvGrpSpPr/>
              <p:nvPr/>
            </p:nvGrpSpPr>
            <p:grpSpPr>
              <a:xfrm>
                <a:off x="146154" y="1851878"/>
                <a:ext cx="6587261" cy="4294941"/>
                <a:chOff x="146154" y="1851878"/>
                <a:chExt cx="6587261" cy="4294941"/>
              </a:xfrm>
            </p:grpSpPr>
            <p:pic>
              <p:nvPicPr>
                <p:cNvPr id="15" name="그림 14" descr="원유의 분별 증류에 의해 생산되는 석유 제품의 성상(性狀)과 용도 – SK이노베이션 뉴스룸 SKinno News">
                  <a:extLst>
                    <a:ext uri="{FF2B5EF4-FFF2-40B4-BE49-F238E27FC236}">
                      <a16:creationId xmlns:a16="http://schemas.microsoft.com/office/drawing/2014/main" id="{3B76951E-D72C-E2DE-13A2-2673041FA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7957" t="14600" r="6121" b="12096"/>
                <a:stretch/>
              </p:blipFill>
              <p:spPr>
                <a:xfrm>
                  <a:off x="146154" y="1851878"/>
                  <a:ext cx="6587261" cy="429494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596600F-0711-DCDD-5593-2BE1D88B06E2}"/>
                    </a:ext>
                  </a:extLst>
                </p:cNvPr>
                <p:cNvSpPr/>
                <p:nvPr/>
              </p:nvSpPr>
              <p:spPr>
                <a:xfrm>
                  <a:off x="2054105" y="2178149"/>
                  <a:ext cx="1199517" cy="3926807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30B57E-8D7D-5482-64AC-385544BEACA9}"/>
                  </a:ext>
                </a:extLst>
              </p:cNvPr>
              <p:cNvSpPr txBox="1"/>
              <p:nvPr/>
            </p:nvSpPr>
            <p:spPr>
              <a:xfrm>
                <a:off x="2673562" y="6190907"/>
                <a:ext cx="3883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</a:rPr>
                  <a:t>SK </a:t>
                </a:r>
                <a:r>
                  <a:rPr kumimoji="1" lang="en-US" altLang="ko-KR" sz="700" err="1">
                    <a:solidFill>
                      <a:schemeClr val="bg1">
                        <a:lumMod val="65000"/>
                      </a:schemeClr>
                    </a:solidFill>
                  </a:rPr>
                  <a:t>inno</a:t>
                </a: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</a:rPr>
                  <a:t> News Report, "</a:t>
                </a:r>
                <a:r>
                  <a:rPr kumimoji="1" lang="ko-KR" altLang="en-US" sz="700">
                    <a:solidFill>
                      <a:schemeClr val="bg1">
                        <a:lumMod val="65000"/>
                      </a:schemeClr>
                    </a:solidFill>
                  </a:rPr>
                  <a:t>원유의 분별 증류에 의해 생산되는 석유 제품의 성상과 용도</a:t>
                </a: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</a:rPr>
                  <a:t>," 2019. </a:t>
                </a: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hlinkClick r:id="rId6"/>
                  </a:rPr>
                  <a:t>https://skinnonews.com/archives/48028</a:t>
                </a: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endParaRPr kumimoji="1" lang="ko-KR" altLang="en-US" sz="7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1ADFF-D549-268A-B169-8D09FE5F65D1}"/>
                </a:ext>
              </a:extLst>
            </p:cNvPr>
            <p:cNvSpPr txBox="1"/>
            <p:nvPr/>
          </p:nvSpPr>
          <p:spPr>
            <a:xfrm>
              <a:off x="1122872" y="880199"/>
              <a:ext cx="461318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400">
                  <a:ea typeface="맑은 고딕"/>
                </a:rPr>
                <a:t>석유 제품의 생성 과정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3569862-F56A-760E-9F06-0610456DB72A}"/>
              </a:ext>
            </a:extLst>
          </p:cNvPr>
          <p:cNvSpPr txBox="1"/>
          <p:nvPr/>
        </p:nvSpPr>
        <p:spPr>
          <a:xfrm>
            <a:off x="336000" y="683973"/>
            <a:ext cx="594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석유 제품 생성 과정과 상압증류탑 구조</a:t>
            </a:r>
          </a:p>
        </p:txBody>
      </p:sp>
    </p:spTree>
    <p:extLst>
      <p:ext uri="{BB962C8B-B14F-4D97-AF65-F5344CB8AC3E}">
        <p14:creationId xmlns:p14="http://schemas.microsoft.com/office/powerpoint/2010/main" val="2663171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684733" y="121580"/>
            <a:ext cx="10783611" cy="46788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군집화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귀추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(3/5)</a:t>
            </a:r>
          </a:p>
        </p:txBody>
      </p:sp>
      <p:sp>
        <p:nvSpPr>
          <p:cNvPr id="6" name="슬라이드 번호 개체 틀 9">
            <a:extLst>
              <a:ext uri="{FF2B5EF4-FFF2-40B4-BE49-F238E27FC236}">
                <a16:creationId xmlns:a16="http://schemas.microsoft.com/office/drawing/2014/main" id="{4E0C6065-3BBE-0D0E-A3CA-1AEACC57A9F5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B714E1-FED9-D3E1-EE48-A0BC54080BC1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6B73C-8D40-8A94-A0BF-8229673EFA76}"/>
              </a:ext>
            </a:extLst>
          </p:cNvPr>
          <p:cNvSpPr txBox="1"/>
          <p:nvPr/>
        </p:nvSpPr>
        <p:spPr>
          <a:xfrm>
            <a:off x="350514" y="1167360"/>
            <a:ext cx="116795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Condenser에서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 냉각수로 증기 액화 </a:t>
            </a:r>
            <a:r>
              <a:rPr lang="ko-KR" sz="2400" dirty="0">
                <a:solidFill>
                  <a:srgbClr val="252525"/>
                </a:solidFill>
                <a:latin typeface="Malgun Gothic"/>
                <a:ea typeface="Malgun Gothic"/>
              </a:rPr>
              <a:t>→</a:t>
            </a:r>
            <a:r>
              <a:rPr lang="ko-KR" altLang="en-US" sz="2400" dirty="0">
                <a:solidFill>
                  <a:srgbClr val="252525"/>
                </a:solidFill>
                <a:latin typeface="Malgun Gothic"/>
                <a:ea typeface="Malgun Gothic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a typeface="+mn-lt"/>
                <a:cs typeface="+mn-lt"/>
              </a:rPr>
              <a:t>가열된 냉각수는 </a:t>
            </a:r>
            <a:r>
              <a:rPr lang="ko-KR" altLang="en-US" sz="2400" dirty="0" err="1">
                <a:solidFill>
                  <a:srgbClr val="000000"/>
                </a:solidFill>
                <a:ea typeface="+mn-lt"/>
                <a:cs typeface="+mn-lt"/>
              </a:rPr>
              <a:t>Cooling</a:t>
            </a:r>
            <a:r>
              <a:rPr lang="ko-KR" alt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맑은 고딕"/>
                <a:ea typeface="맑은 고딕"/>
              </a:rPr>
              <a:t>Tower에서</a:t>
            </a:r>
            <a:r>
              <a:rPr lang="ko-KR" altLang="en-US" sz="2400" dirty="0">
                <a:solidFill>
                  <a:srgbClr val="000000"/>
                </a:solidFill>
                <a:latin typeface="맑은 고딕"/>
                <a:ea typeface="맑은 고딕"/>
              </a:rPr>
              <a:t> 냉각 </a:t>
            </a:r>
            <a:endParaRPr lang="ko-KR" dirty="0">
              <a:latin typeface="맑은 고딕" panose="02110004020202020204"/>
              <a:ea typeface="맑은 고딕" panose="020B0503020000020004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400" b="1" dirty="0">
                <a:latin typeface="맑은 고딕"/>
                <a:ea typeface="나눔스퀘어"/>
              </a:rPr>
              <a:t> 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/>
              </a:rPr>
              <a:t>전력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 </a:t>
            </a:r>
            <a:r>
              <a:rPr lang="ko-KR" sz="2400" dirty="0">
                <a:solidFill>
                  <a:srgbClr val="252525"/>
                </a:solidFill>
                <a:latin typeface="Malgun Gothic"/>
                <a:ea typeface="Malgun Gothic"/>
              </a:rPr>
              <a:t>→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 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/>
              </a:rPr>
              <a:t>펌프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Cooling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Tower의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/>
              </a:rPr>
              <a:t>팬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/>
              </a:rPr>
              <a:t> 작동</a:t>
            </a:r>
            <a:endParaRPr lang="ko-KR" dirty="0">
              <a:ea typeface="맑은 고딕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B6086B-A8FF-0682-406C-794E0A2F7657}"/>
              </a:ext>
            </a:extLst>
          </p:cNvPr>
          <p:cNvGrpSpPr/>
          <p:nvPr/>
        </p:nvGrpSpPr>
        <p:grpSpPr>
          <a:xfrm>
            <a:off x="121077" y="2953996"/>
            <a:ext cx="8112460" cy="3799852"/>
            <a:chOff x="121077" y="2639671"/>
            <a:chExt cx="8112460" cy="379985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2EE22FF-BE11-6DCF-25F4-80A0CE131044}"/>
                </a:ext>
              </a:extLst>
            </p:cNvPr>
            <p:cNvGrpSpPr/>
            <p:nvPr/>
          </p:nvGrpSpPr>
          <p:grpSpPr>
            <a:xfrm>
              <a:off x="121077" y="2639671"/>
              <a:ext cx="6568197" cy="3466800"/>
              <a:chOff x="121077" y="1250538"/>
              <a:chExt cx="6568197" cy="3466800"/>
            </a:xfrm>
          </p:grpSpPr>
          <p:pic>
            <p:nvPicPr>
              <p:cNvPr id="22" name="그림 21" descr="도표, 라인, 디자인이(가) 표시된 사진&#10;&#10;AI가 생성한 콘텐츠에는 오류가 있을 수 있습니다.">
                <a:extLst>
                  <a:ext uri="{FF2B5EF4-FFF2-40B4-BE49-F238E27FC236}">
                    <a16:creationId xmlns:a16="http://schemas.microsoft.com/office/drawing/2014/main" id="{95B1AED5-96AD-53C5-7B90-D2DADFC97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077" y="1250538"/>
                <a:ext cx="6568197" cy="34668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AD8EC0-0571-A916-3826-49485BA5D45E}"/>
                  </a:ext>
                </a:extLst>
              </p:cNvPr>
              <p:cNvSpPr txBox="1"/>
              <p:nvPr/>
            </p:nvSpPr>
            <p:spPr>
              <a:xfrm>
                <a:off x="169647" y="4205606"/>
                <a:ext cx="4645811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 altLang="ko-KR" sz="1000">
                    <a:solidFill>
                      <a:srgbClr val="A5A5A5"/>
                    </a:solidFill>
                    <a:latin typeface="Aptos Display"/>
                    <a:ea typeface="맑은 고딕" panose="020B0503020000020004" pitchFamily="50" charset="-127"/>
                  </a:rPr>
                  <a:t>Image</a:t>
                </a:r>
                <a:r>
                  <a:rPr lang="ko-KR" altLang="en-US" sz="1000">
                    <a:solidFill>
                      <a:srgbClr val="A5A5A5"/>
                    </a:solidFill>
                    <a:latin typeface="Aptos Display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000">
                    <a:solidFill>
                      <a:srgbClr val="A5A5A5"/>
                    </a:solidFill>
                    <a:latin typeface="Aptos Display"/>
                    <a:ea typeface="맑은 고딕" panose="020B0503020000020004" pitchFamily="50" charset="-127"/>
                  </a:rPr>
                  <a:t>:</a:t>
                </a:r>
                <a:r>
                  <a:rPr lang="ko-KR" altLang="en-US" sz="1000">
                    <a:solidFill>
                      <a:srgbClr val="A5A5A5"/>
                    </a:solidFill>
                    <a:latin typeface="Aptos Display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000">
                    <a:solidFill>
                      <a:srgbClr val="A5A5A5"/>
                    </a:solidFill>
                    <a:latin typeface="Aptos Display"/>
                    <a:ea typeface="맑은 고딕" panose="020B0503020000020004" pitchFamily="50" charset="-127"/>
                  </a:rPr>
                  <a:t>Bergman, Theodore L. Fundamentals of heat </a:t>
                </a:r>
                <a:br>
                  <a:rPr lang="en-US" altLang="ko-KR" sz="1000">
                    <a:solidFill>
                      <a:srgbClr val="A5A5A5"/>
                    </a:solidFill>
                    <a:latin typeface="Aptos Display"/>
                    <a:ea typeface="맑은 고딕" panose="020B0503020000020004" pitchFamily="50" charset="-127"/>
                  </a:rPr>
                </a:br>
                <a:r>
                  <a:rPr lang="en-US" altLang="ko-KR" sz="1000">
                    <a:solidFill>
                      <a:srgbClr val="A5A5A5"/>
                    </a:solidFill>
                    <a:latin typeface="Aptos Display"/>
                    <a:ea typeface="맑은 고딕" panose="020B0503020000020004" pitchFamily="50" charset="-127"/>
                  </a:rPr>
                  <a:t>and mass transfer. John Wiley &amp; Sons, 2011. p. 707</a:t>
                </a: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011BFC-5781-3658-21D1-032DC0B0532B}"/>
                </a:ext>
              </a:extLst>
            </p:cNvPr>
            <p:cNvSpPr/>
            <p:nvPr/>
          </p:nvSpPr>
          <p:spPr>
            <a:xfrm>
              <a:off x="4430390" y="5543045"/>
              <a:ext cx="836176" cy="525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5249EC-56DB-FEC0-A784-247C05F9AD29}"/>
                </a:ext>
              </a:extLst>
            </p:cNvPr>
            <p:cNvSpPr/>
            <p:nvPr/>
          </p:nvSpPr>
          <p:spPr>
            <a:xfrm>
              <a:off x="1443079" y="2899646"/>
              <a:ext cx="836176" cy="525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5074AD-F724-4A14-383B-6E22EC3F12AD}"/>
                </a:ext>
              </a:extLst>
            </p:cNvPr>
            <p:cNvSpPr/>
            <p:nvPr/>
          </p:nvSpPr>
          <p:spPr>
            <a:xfrm>
              <a:off x="3061486" y="5468867"/>
              <a:ext cx="836176" cy="525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000" err="1">
                  <a:solidFill>
                    <a:schemeClr val="tx1"/>
                  </a:solidFill>
                  <a:ea typeface="맑은 고딕"/>
                </a:rPr>
                <a:t>Shell</a:t>
              </a:r>
              <a:endParaRPr lang="ko-KR" altLang="en-US" sz="2000">
                <a:solidFill>
                  <a:schemeClr val="tx1"/>
                </a:solidFill>
                <a:ea typeface="맑은 고딕"/>
              </a:endParaRPr>
            </a:p>
            <a:p>
              <a:pPr algn="ctr"/>
              <a:r>
                <a:rPr lang="ko-KR" altLang="en-US" sz="2000">
                  <a:solidFill>
                    <a:schemeClr val="tx1"/>
                  </a:solidFill>
                  <a:ea typeface="맑은 고딕"/>
                </a:rPr>
                <a:t>(증기)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C93E46B-213A-30E6-4F04-7612194AE6EA}"/>
                </a:ext>
              </a:extLst>
            </p:cNvPr>
            <p:cNvSpPr/>
            <p:nvPr/>
          </p:nvSpPr>
          <p:spPr>
            <a:xfrm>
              <a:off x="4792542" y="5027563"/>
              <a:ext cx="161840" cy="1753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AF7BB8B-BA1D-F806-76D5-70505D459162}"/>
                </a:ext>
              </a:extLst>
            </p:cNvPr>
            <p:cNvCxnSpPr/>
            <p:nvPr/>
          </p:nvCxnSpPr>
          <p:spPr>
            <a:xfrm flipV="1">
              <a:off x="3911151" y="5097981"/>
              <a:ext cx="984530" cy="4720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E4635F3-E00E-F046-B9F2-E12AE6AEAF1C}"/>
                </a:ext>
              </a:extLst>
            </p:cNvPr>
            <p:cNvSpPr/>
            <p:nvPr/>
          </p:nvSpPr>
          <p:spPr>
            <a:xfrm>
              <a:off x="5657681" y="5543044"/>
              <a:ext cx="836176" cy="525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D86CFD2-9621-4EEB-BC3D-6750A5C2EFC5}"/>
                </a:ext>
              </a:extLst>
            </p:cNvPr>
            <p:cNvSpPr/>
            <p:nvPr/>
          </p:nvSpPr>
          <p:spPr>
            <a:xfrm>
              <a:off x="350654" y="2818725"/>
              <a:ext cx="836176" cy="525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ea typeface="맑은 고딕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7981FF0-6521-0774-220A-4917F7554325}"/>
                </a:ext>
              </a:extLst>
            </p:cNvPr>
            <p:cNvGrpSpPr/>
            <p:nvPr/>
          </p:nvGrpSpPr>
          <p:grpSpPr>
            <a:xfrm>
              <a:off x="768741" y="3092504"/>
              <a:ext cx="7464796" cy="2661388"/>
              <a:chOff x="815945" y="3119478"/>
              <a:chExt cx="7460172" cy="2661388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C2A2515A-9D73-87EA-2C21-25FF0CDED487}"/>
                  </a:ext>
                </a:extLst>
              </p:cNvPr>
              <p:cNvGrpSpPr/>
              <p:nvPr/>
            </p:nvGrpSpPr>
            <p:grpSpPr>
              <a:xfrm>
                <a:off x="815945" y="3135662"/>
                <a:ext cx="5232789" cy="2645204"/>
                <a:chOff x="815945" y="3135662"/>
                <a:chExt cx="5232789" cy="2645204"/>
              </a:xfrm>
            </p:grpSpPr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068E8458-A18C-D8BA-87FC-622DC5A3D9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56405" y="4491078"/>
                  <a:ext cx="4942886" cy="40461"/>
                </a:xfrm>
                <a:prstGeom prst="straightConnector1">
                  <a:avLst/>
                </a:prstGeom>
                <a:solidFill>
                  <a:srgbClr val="4BB2FF"/>
                </a:solidFill>
                <a:ln w="57150">
                  <a:solidFill>
                    <a:srgbClr val="4BB2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EF99B392-2A76-17B8-7D1F-01DA9CE66B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5945" y="3135662"/>
                  <a:ext cx="6744" cy="1200319"/>
                </a:xfrm>
                <a:prstGeom prst="straightConnector1">
                  <a:avLst/>
                </a:prstGeom>
                <a:solidFill>
                  <a:srgbClr val="4BB2FF"/>
                </a:solidFill>
                <a:ln w="57150">
                  <a:solidFill>
                    <a:srgbClr val="4BB2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0EFF6811-81BD-F925-CD3C-DFC23D68420C}"/>
                    </a:ext>
                  </a:extLst>
                </p:cNvPr>
                <p:cNvCxnSpPr/>
                <p:nvPr/>
              </p:nvCxnSpPr>
              <p:spPr>
                <a:xfrm flipH="1" flipV="1">
                  <a:off x="6035251" y="4465910"/>
                  <a:ext cx="13483" cy="1314956"/>
                </a:xfrm>
                <a:prstGeom prst="straightConnector1">
                  <a:avLst/>
                </a:prstGeom>
                <a:solidFill>
                  <a:srgbClr val="4BB2FF"/>
                </a:solidFill>
                <a:ln w="57150">
                  <a:solidFill>
                    <a:srgbClr val="4BB2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72E846CB-7C6F-5E89-2E7F-9BF97D7FF8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9628" y="3119478"/>
                <a:ext cx="7316489" cy="26974"/>
              </a:xfrm>
              <a:prstGeom prst="straightConnector1">
                <a:avLst/>
              </a:prstGeom>
              <a:solidFill>
                <a:srgbClr val="4BB2FF"/>
              </a:solidFill>
              <a:ln w="57150">
                <a:solidFill>
                  <a:srgbClr val="4BB2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9036238-C1AA-C056-EC04-0EE5CE696DF4}"/>
                </a:ext>
              </a:extLst>
            </p:cNvPr>
            <p:cNvSpPr/>
            <p:nvPr/>
          </p:nvSpPr>
          <p:spPr>
            <a:xfrm>
              <a:off x="3567238" y="3182867"/>
              <a:ext cx="836176" cy="525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13C5EA-C27F-2136-AD56-97E37199C17C}"/>
                </a:ext>
              </a:extLst>
            </p:cNvPr>
            <p:cNvSpPr/>
            <p:nvPr/>
          </p:nvSpPr>
          <p:spPr>
            <a:xfrm>
              <a:off x="5427909" y="5906798"/>
              <a:ext cx="1176328" cy="532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000" err="1">
                  <a:solidFill>
                    <a:schemeClr val="tx1"/>
                  </a:solidFill>
                  <a:ea typeface="맑은 고딕"/>
                </a:rPr>
                <a:t>Tube</a:t>
              </a:r>
              <a:endParaRPr lang="ko-KR" altLang="en-US" sz="2000">
                <a:solidFill>
                  <a:schemeClr val="tx1"/>
                </a:solidFill>
                <a:ea typeface="맑은 고딕"/>
              </a:endParaRPr>
            </a:p>
            <a:p>
              <a:pPr algn="ctr"/>
              <a:r>
                <a:rPr lang="ko-KR" altLang="en-US" sz="2000">
                  <a:solidFill>
                    <a:schemeClr val="tx1"/>
                  </a:solidFill>
                  <a:ea typeface="맑은 고딕"/>
                </a:rPr>
                <a:t>(냉각수)</a:t>
              </a: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57222D3-7DFA-3869-773E-BE64F71D0C02}"/>
                </a:ext>
              </a:extLst>
            </p:cNvPr>
            <p:cNvSpPr/>
            <p:nvPr/>
          </p:nvSpPr>
          <p:spPr>
            <a:xfrm>
              <a:off x="5932667" y="5641484"/>
              <a:ext cx="161840" cy="175329"/>
            </a:xfrm>
            <a:prstGeom prst="ellipse">
              <a:avLst/>
            </a:prstGeom>
            <a:solidFill>
              <a:srgbClr val="4BB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AE7559-2A40-9902-755C-83657FDAD52D}"/>
                </a:ext>
              </a:extLst>
            </p:cNvPr>
            <p:cNvSpPr txBox="1"/>
            <p:nvPr/>
          </p:nvSpPr>
          <p:spPr>
            <a:xfrm>
              <a:off x="4210675" y="2654455"/>
              <a:ext cx="317993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000" b="1">
                  <a:solidFill>
                    <a:srgbClr val="FF0000"/>
                  </a:solidFill>
                  <a:ea typeface="맑은 고딕"/>
                </a:rPr>
                <a:t>펌프</a:t>
              </a:r>
              <a:r>
                <a:rPr lang="ko-KR" altLang="en-US" sz="2000">
                  <a:ea typeface="맑은 고딕"/>
                </a:rPr>
                <a:t>에 의한 냉각수 이동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56039F-AFC2-80D5-E412-FA761CD93AA0}"/>
              </a:ext>
            </a:extLst>
          </p:cNvPr>
          <p:cNvGrpSpPr/>
          <p:nvPr/>
        </p:nvGrpSpPr>
        <p:grpSpPr>
          <a:xfrm>
            <a:off x="6381919" y="2188217"/>
            <a:ext cx="6070375" cy="4662177"/>
            <a:chOff x="6381919" y="1873892"/>
            <a:chExt cx="6070375" cy="466217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DFBCC1C-1AE8-A9C1-1E10-9A9D02B2E5D3}"/>
                </a:ext>
              </a:extLst>
            </p:cNvPr>
            <p:cNvGrpSpPr/>
            <p:nvPr/>
          </p:nvGrpSpPr>
          <p:grpSpPr>
            <a:xfrm>
              <a:off x="6381919" y="2305361"/>
              <a:ext cx="6070375" cy="4230708"/>
              <a:chOff x="6786521" y="2069343"/>
              <a:chExt cx="6070375" cy="423070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DE53CDF-E172-6ADA-D644-B9250FE5DF30}"/>
                  </a:ext>
                </a:extLst>
              </p:cNvPr>
              <p:cNvGrpSpPr/>
              <p:nvPr/>
            </p:nvGrpSpPr>
            <p:grpSpPr>
              <a:xfrm>
                <a:off x="6786521" y="2243656"/>
                <a:ext cx="6070375" cy="4056395"/>
                <a:chOff x="6800008" y="1434452"/>
                <a:chExt cx="6070375" cy="4056395"/>
              </a:xfrm>
            </p:grpSpPr>
            <p:pic>
              <p:nvPicPr>
                <p:cNvPr id="19" name="그림 18" descr="텍스트, 스크린샷, 디자인이(가) 표시된 사진&#10;&#10;AI가 생성한 콘텐츠에는 오류가 있을 수 있습니다.">
                  <a:extLst>
                    <a:ext uri="{FF2B5EF4-FFF2-40B4-BE49-F238E27FC236}">
                      <a16:creationId xmlns:a16="http://schemas.microsoft.com/office/drawing/2014/main" id="{C9700BDE-AD22-17D4-18B5-5F4EA4066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4617"/>
                <a:stretch/>
              </p:blipFill>
              <p:spPr>
                <a:xfrm>
                  <a:off x="6800008" y="1434452"/>
                  <a:ext cx="6070375" cy="3809355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7B936D3-3AB8-BB08-F2E7-036088E505D7}"/>
                    </a:ext>
                  </a:extLst>
                </p:cNvPr>
                <p:cNvSpPr txBox="1"/>
                <p:nvPr/>
              </p:nvSpPr>
              <p:spPr>
                <a:xfrm>
                  <a:off x="9447058" y="5244626"/>
                  <a:ext cx="1948466" cy="24622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r>
                    <a:rPr lang="en-US" altLang="ko-KR" sz="1000" err="1">
                      <a:solidFill>
                        <a:srgbClr val="A5A5A5"/>
                      </a:solidFill>
                      <a:latin typeface="Aptos Display"/>
                      <a:ea typeface="맑은 고딕" panose="020B0503020000020004" pitchFamily="50" charset="-127"/>
                    </a:rPr>
                    <a:t>출처</a:t>
                  </a:r>
                  <a:r>
                    <a:rPr lang="en-US" altLang="ko-KR" sz="1000">
                      <a:solidFill>
                        <a:srgbClr val="A5A5A5"/>
                      </a:solidFill>
                      <a:latin typeface="Aptos Display"/>
                      <a:ea typeface="맑은 고딕" panose="020B0503020000020004" pitchFamily="50" charset="-127"/>
                    </a:rPr>
                    <a:t>: </a:t>
                  </a:r>
                  <a:r>
                    <a:rPr lang="en-US" altLang="ko-KR" sz="1000" err="1">
                      <a:solidFill>
                        <a:srgbClr val="A5A5A5"/>
                      </a:solidFill>
                      <a:latin typeface="Aptos Display"/>
                      <a:ea typeface="맑은 고딕" panose="020B0503020000020004" pitchFamily="50" charset="-127"/>
                    </a:rPr>
                    <a:t>세일공조산업기계</a:t>
                  </a:r>
                  <a:r>
                    <a:rPr lang="en-US" altLang="ko-KR" sz="1000">
                      <a:solidFill>
                        <a:srgbClr val="A5A5A5"/>
                      </a:solidFill>
                      <a:latin typeface="Aptos Display"/>
                      <a:ea typeface="맑은 고딕" panose="020B0503020000020004" pitchFamily="50" charset="-127"/>
                    </a:rPr>
                    <a:t>(주)</a:t>
                  </a:r>
                </a:p>
              </p:txBody>
            </p:sp>
          </p:grp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16228C51-0B81-B55D-31FF-215AE8412A42}"/>
                  </a:ext>
                </a:extLst>
              </p:cNvPr>
              <p:cNvSpPr/>
              <p:nvPr/>
            </p:nvSpPr>
            <p:spPr>
              <a:xfrm>
                <a:off x="9362377" y="2421447"/>
                <a:ext cx="897746" cy="862192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B34033D-2AAE-35CF-4870-D7CC26CC1E56}"/>
                  </a:ext>
                </a:extLst>
              </p:cNvPr>
              <p:cNvSpPr/>
              <p:nvPr/>
            </p:nvSpPr>
            <p:spPr>
              <a:xfrm>
                <a:off x="10354843" y="2069343"/>
                <a:ext cx="1160962" cy="500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2000" b="1">
                    <a:solidFill>
                      <a:srgbClr val="FF0000"/>
                    </a:solidFill>
                    <a:ea typeface="맑은 고딕"/>
                  </a:rPr>
                  <a:t>팬</a:t>
                </a: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2C80233B-6E68-B806-C348-3C36321602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93676" y="2399725"/>
                <a:ext cx="725384" cy="17061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35B9DFA-AD60-2C74-F9EF-4C5927CDC477}"/>
                  </a:ext>
                </a:extLst>
              </p:cNvPr>
              <p:cNvSpPr/>
              <p:nvPr/>
            </p:nvSpPr>
            <p:spPr>
              <a:xfrm>
                <a:off x="9219974" y="3800290"/>
                <a:ext cx="1134789" cy="1089847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81780D2-804C-D80D-E757-7737786AECB4}"/>
                  </a:ext>
                </a:extLst>
              </p:cNvPr>
              <p:cNvSpPr/>
              <p:nvPr/>
            </p:nvSpPr>
            <p:spPr>
              <a:xfrm>
                <a:off x="10978027" y="2939110"/>
                <a:ext cx="1448881" cy="500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2000" b="1">
                    <a:solidFill>
                      <a:srgbClr val="FF0000"/>
                    </a:solidFill>
                    <a:ea typeface="맑은 고딕"/>
                  </a:rPr>
                  <a:t>순환 펌프</a:t>
                </a: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4CB8AF0D-3D56-11C6-CB7A-C902AADDA6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82263" y="3338174"/>
                <a:ext cx="1126510" cy="70095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842F828-7B97-F253-F6CE-59CF0CC770F4}"/>
                </a:ext>
              </a:extLst>
            </p:cNvPr>
            <p:cNvSpPr/>
            <p:nvPr/>
          </p:nvSpPr>
          <p:spPr>
            <a:xfrm>
              <a:off x="7399326" y="1873892"/>
              <a:ext cx="2603876" cy="57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ea typeface="맑은 고딕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A50D1C-BB05-21C7-4451-EEB6009AC866}"/>
              </a:ext>
            </a:extLst>
          </p:cNvPr>
          <p:cNvSpPr txBox="1"/>
          <p:nvPr/>
        </p:nvSpPr>
        <p:spPr>
          <a:xfrm>
            <a:off x="8125487" y="2051005"/>
            <a:ext cx="2562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/>
              <a:t>Cooling Tower</a:t>
            </a:r>
            <a:endParaRPr kumimoji="1" lang="ko-KR" altLang="en-US" sz="2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4295B-556F-7504-516D-C1B77DAFBB6E}"/>
              </a:ext>
            </a:extLst>
          </p:cNvPr>
          <p:cNvSpPr txBox="1"/>
          <p:nvPr/>
        </p:nvSpPr>
        <p:spPr>
          <a:xfrm>
            <a:off x="3001380" y="2488811"/>
            <a:ext cx="196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/>
              <a:t>Condenser</a:t>
            </a:r>
            <a:endParaRPr kumimoji="1" lang="ko-KR" altLang="en-US" sz="2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D626A7-A267-95CD-C29C-B1A385744553}"/>
              </a:ext>
            </a:extLst>
          </p:cNvPr>
          <p:cNvSpPr txBox="1"/>
          <p:nvPr/>
        </p:nvSpPr>
        <p:spPr>
          <a:xfrm>
            <a:off x="336000" y="683973"/>
            <a:ext cx="5838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냉각 장치</a:t>
            </a:r>
            <a:r>
              <a:rPr lang="en-US" altLang="ko-KR" sz="2400" b="1"/>
              <a:t>:</a:t>
            </a:r>
            <a:r>
              <a:rPr lang="ko-KR" altLang="en-US" sz="2400" b="1"/>
              <a:t> </a:t>
            </a:r>
            <a:r>
              <a:rPr lang="en-US" altLang="ko-KR" sz="2400" b="1"/>
              <a:t>Condenser, Cooling Tower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52314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6AC0-7E61-6037-8E68-58D6BBE4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687083-F09C-2B59-7FE8-5CEA85737760}"/>
              </a:ext>
            </a:extLst>
          </p:cNvPr>
          <p:cNvGrpSpPr/>
          <p:nvPr/>
        </p:nvGrpSpPr>
        <p:grpSpPr>
          <a:xfrm>
            <a:off x="3268979" y="855066"/>
            <a:ext cx="5651754" cy="4901883"/>
            <a:chOff x="3268979" y="855066"/>
            <a:chExt cx="5651754" cy="4901883"/>
          </a:xfrm>
        </p:grpSpPr>
        <p:pic>
          <p:nvPicPr>
            <p:cNvPr id="2" name="object 2">
              <a:extLst>
                <a:ext uri="{FF2B5EF4-FFF2-40B4-BE49-F238E27FC236}">
                  <a16:creationId xmlns:a16="http://schemas.microsoft.com/office/drawing/2014/main" id="{82BFA85E-0D91-FBB4-A66B-57D3B1FEE0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270122" y="855066"/>
              <a:ext cx="48538" cy="844892"/>
            </a:xfrm>
            <a:prstGeom prst="rect">
              <a:avLst/>
            </a:prstGeom>
          </p:spPr>
        </p:pic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FEE43B5-AEC9-33D4-F5D1-06D02AC93E29}"/>
                </a:ext>
              </a:extLst>
            </p:cNvPr>
            <p:cNvSpPr txBox="1"/>
            <p:nvPr/>
          </p:nvSpPr>
          <p:spPr>
            <a:xfrm>
              <a:off x="3466592" y="855066"/>
              <a:ext cx="5224648" cy="835485"/>
            </a:xfrm>
            <a:prstGeom prst="rect">
              <a:avLst/>
            </a:prstGeom>
          </p:spPr>
          <p:txBody>
            <a:bodyPr vert="horz" wrap="square" lIns="0" tIns="5016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Outlier Detection in Power Consumption of the Chemical Industry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Based on the DBA K-Means Clustering Algorithm </a:t>
              </a: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1200" cap="none" spc="-10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CONTENTS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F0DF478-9E15-300A-4139-ED16FB9612F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8979" y="1872324"/>
              <a:ext cx="5651754" cy="720089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2304594-A4F5-6664-2BE7-A7FD2823AA70}"/>
                </a:ext>
              </a:extLst>
            </p:cNvPr>
            <p:cNvSpPr txBox="1"/>
            <p:nvPr/>
          </p:nvSpPr>
          <p:spPr>
            <a:xfrm>
              <a:off x="4494883" y="2077151"/>
              <a:ext cx="3203483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spc="-25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서론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A38AC61-CD09-EA64-8B1A-D64E3EFE3FC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8979" y="2661756"/>
              <a:ext cx="5651754" cy="72009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9FE88DB-82AD-13C8-FB9A-303E1EBC73A3}"/>
                </a:ext>
              </a:extLst>
            </p:cNvPr>
            <p:cNvSpPr txBox="1"/>
            <p:nvPr/>
          </p:nvSpPr>
          <p:spPr>
            <a:xfrm>
              <a:off x="4494883" y="2856383"/>
              <a:ext cx="2325370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데이터 재구성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D9F47DB-73B7-A50E-0D66-6175A29262F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8979" y="3451189"/>
              <a:ext cx="5651754" cy="720089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5643180-0175-2A34-83B7-074B3AA5D2E8}"/>
                </a:ext>
              </a:extLst>
            </p:cNvPr>
            <p:cNvSpPr txBox="1"/>
            <p:nvPr/>
          </p:nvSpPr>
          <p:spPr>
            <a:xfrm>
              <a:off x="4494883" y="3656674"/>
              <a:ext cx="442585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DBA K-Means </a:t>
              </a:r>
              <a:r>
                <a: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군집화 </a:t>
              </a:r>
              <a:r>
                <a:rPr lang="ko-KR" altLang="en-US" sz="2000" b="1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 </a:t>
              </a:r>
              <a:r>
                <a: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이상치 탐지</a:t>
              </a:r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2032C069-F34F-6BCA-FC4C-F310DD17603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8979" y="4239097"/>
              <a:ext cx="5651754" cy="721614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4C9027D-4825-3A38-E059-791112801E50}"/>
                </a:ext>
              </a:extLst>
            </p:cNvPr>
            <p:cNvSpPr txBox="1"/>
            <p:nvPr/>
          </p:nvSpPr>
          <p:spPr>
            <a:xfrm>
              <a:off x="3776853" y="1967270"/>
              <a:ext cx="497840" cy="370678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01</a:t>
              </a: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02</a:t>
              </a: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03</a:t>
              </a: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04</a:t>
              </a:r>
              <a:endParaRPr kumimoji="0" lang="en-US" sz="3200" b="1" i="0" u="none" strike="noStrike" kern="1200" cap="none" spc="-25" normalizeH="0" baseline="0" noProof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-25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05</a:t>
              </a: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719E392-0D1E-72F0-62D6-023041F753EE}"/>
                </a:ext>
              </a:extLst>
            </p:cNvPr>
            <p:cNvSpPr txBox="1"/>
            <p:nvPr/>
          </p:nvSpPr>
          <p:spPr>
            <a:xfrm>
              <a:off x="4494883" y="4456739"/>
              <a:ext cx="275590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군집화 귀추</a:t>
              </a:r>
              <a:endParaRPr kumimoji="0" lang="ko-KR" altLang="en-US" sz="20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21" name="object 10">
              <a:extLst>
                <a:ext uri="{FF2B5EF4-FFF2-40B4-BE49-F238E27FC236}">
                  <a16:creationId xmlns:a16="http://schemas.microsoft.com/office/drawing/2014/main" id="{462B3CF3-D914-A094-01CC-EEDAF580CB5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8979" y="5035335"/>
              <a:ext cx="5651754" cy="721614"/>
            </a:xfrm>
            <a:prstGeom prst="rect">
              <a:avLst/>
            </a:prstGeom>
          </p:spPr>
        </p:pic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C0B7C228-C0B8-3F3E-885B-D116414D301A}"/>
                </a:ext>
              </a:extLst>
            </p:cNvPr>
            <p:cNvSpPr txBox="1"/>
            <p:nvPr/>
          </p:nvSpPr>
          <p:spPr>
            <a:xfrm>
              <a:off x="4494883" y="5230724"/>
              <a:ext cx="207137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결론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26" name="슬라이드 번호 개체 틀 9">
            <a:extLst>
              <a:ext uri="{FF2B5EF4-FFF2-40B4-BE49-F238E27FC236}">
                <a16:creationId xmlns:a16="http://schemas.microsoft.com/office/drawing/2014/main" id="{DBF5BFFD-DA26-238D-9D1C-8D08784804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757406" y="6498684"/>
            <a:ext cx="266065" cy="184666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lang="en-US" altLang="ko-KR" spc="-25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spc="-25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142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33178-F7CD-82BF-E4D6-0458D475F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D8C89B9-DAD2-784E-1155-E91B1B656D06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99FE1C-3CFB-DBAA-6213-B1582ADBBF04}"/>
              </a:ext>
            </a:extLst>
          </p:cNvPr>
          <p:cNvSpPr txBox="1"/>
          <p:nvPr/>
        </p:nvSpPr>
        <p:spPr>
          <a:xfrm>
            <a:off x="684733" y="121580"/>
            <a:ext cx="10783611" cy="46788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군집화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귀추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(4/5)</a:t>
            </a:r>
          </a:p>
        </p:txBody>
      </p:sp>
      <p:sp>
        <p:nvSpPr>
          <p:cNvPr id="6" name="슬라이드 번호 개체 틀 9">
            <a:extLst>
              <a:ext uri="{FF2B5EF4-FFF2-40B4-BE49-F238E27FC236}">
                <a16:creationId xmlns:a16="http://schemas.microsoft.com/office/drawing/2014/main" id="{CB5B9567-F12C-A91B-86C7-596E6C24D61B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D9A0A7-54E1-B4AC-F43D-47D4D7E24A00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CD960C-45CC-15EF-4549-2B6C2648A4EE}"/>
              </a:ext>
            </a:extLst>
          </p:cNvPr>
          <p:cNvGrpSpPr/>
          <p:nvPr/>
        </p:nvGrpSpPr>
        <p:grpSpPr>
          <a:xfrm>
            <a:off x="355492" y="698949"/>
            <a:ext cx="11679515" cy="5812141"/>
            <a:chOff x="355492" y="698949"/>
            <a:chExt cx="11679515" cy="58121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3BD2EC-6B26-2E52-EBAB-418233EE1611}"/>
                </a:ext>
              </a:extLst>
            </p:cNvPr>
            <p:cNvSpPr txBox="1"/>
            <p:nvPr/>
          </p:nvSpPr>
          <p:spPr>
            <a:xfrm>
              <a:off x="356611" y="698949"/>
              <a:ext cx="774812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3200" b="1">
                <a:ea typeface="맑은 고딕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BA1733-D5FE-889C-0386-1A559E84D5DA}"/>
                </a:ext>
              </a:extLst>
            </p:cNvPr>
            <p:cNvSpPr txBox="1"/>
            <p:nvPr/>
          </p:nvSpPr>
          <p:spPr>
            <a:xfrm>
              <a:off x="355492" y="1279185"/>
              <a:ext cx="11679515" cy="830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ko-KR" altLang="en-US" sz="2400" dirty="0">
                  <a:latin typeface="+mn-ea"/>
                </a:rPr>
                <a:t>공정 과정 중 발생하는 </a:t>
              </a:r>
              <a:r>
                <a:rPr lang="ko-KR" altLang="en-US" sz="2400" b="1" dirty="0">
                  <a:solidFill>
                    <a:srgbClr val="FF0000"/>
                  </a:solidFill>
                  <a:latin typeface="+mn-ea"/>
                </a:rPr>
                <a:t>공정</a:t>
              </a:r>
              <a:r>
                <a:rPr lang="ko-KR" altLang="en-US" sz="2400" dirty="0">
                  <a:latin typeface="+mn-ea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+mn-ea"/>
                </a:rPr>
                <a:t>증기</a:t>
              </a:r>
              <a:r>
                <a:rPr lang="en-US" altLang="ko-KR" sz="2400" b="1" dirty="0">
                  <a:solidFill>
                    <a:srgbClr val="FF0000"/>
                  </a:solidFill>
                  <a:latin typeface="+mn-ea"/>
                </a:rPr>
                <a:t>,</a:t>
              </a:r>
              <a:r>
                <a:rPr lang="ko-KR" altLang="en-US" sz="2400" b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2400" b="1" dirty="0">
                  <a:solidFill>
                    <a:srgbClr val="FF0000"/>
                  </a:solidFill>
                  <a:latin typeface="+mn-ea"/>
                </a:rPr>
                <a:t>B-C</a:t>
              </a:r>
              <a:r>
                <a:rPr lang="ko-KR" altLang="en-US" sz="2400" b="1" dirty="0">
                  <a:solidFill>
                    <a:srgbClr val="FF0000"/>
                  </a:solidFill>
                  <a:latin typeface="+mn-ea"/>
                </a:rPr>
                <a:t>유</a:t>
              </a:r>
              <a:r>
                <a:rPr lang="ko-KR" altLang="en-US" sz="2400" dirty="0">
                  <a:latin typeface="+mn-ea"/>
                </a:rPr>
                <a:t>를 </a:t>
              </a:r>
              <a:r>
                <a:rPr lang="ko-KR" altLang="en-US" sz="2400" b="1" dirty="0">
                  <a:solidFill>
                    <a:srgbClr val="FF0000"/>
                  </a:solidFill>
                  <a:latin typeface="+mn-ea"/>
                </a:rPr>
                <a:t>가열 매체</a:t>
              </a:r>
              <a:r>
                <a:rPr lang="ko-KR" altLang="en-US" sz="2400" dirty="0">
                  <a:latin typeface="+mn-ea"/>
                </a:rPr>
                <a:t>로 사용</a:t>
              </a:r>
              <a:endParaRPr lang="en-US" altLang="ko-KR" sz="2400" dirty="0">
                <a:latin typeface="+mn-ea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탑 하부에서 액체를 가열해서 증기로 변환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n-ea"/>
                  <a:cs typeface="+mn-cs"/>
                </a:rPr>
                <a:t>→ 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rPr>
                <a:t>밀도 차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로 인한 증기 상승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E62E0A7-AB08-28E4-C31D-DFD9DC5B89B6}"/>
                </a:ext>
              </a:extLst>
            </p:cNvPr>
            <p:cNvSpPr/>
            <p:nvPr/>
          </p:nvSpPr>
          <p:spPr>
            <a:xfrm>
              <a:off x="6733827" y="2113268"/>
              <a:ext cx="2334567" cy="375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27E1A91-FF46-41D3-28EF-DEBE5362B20F}"/>
                </a:ext>
              </a:extLst>
            </p:cNvPr>
            <p:cNvSpPr/>
            <p:nvPr/>
          </p:nvSpPr>
          <p:spPr>
            <a:xfrm>
              <a:off x="6988811" y="2134961"/>
              <a:ext cx="1633559" cy="43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4" name="그림 13" descr="도표, 텍스트, 평면도, 라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5BFCC292-A0F7-4EFA-E171-A037622E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753" y="2355225"/>
              <a:ext cx="7364642" cy="37759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E6061F-D1F7-F0CE-86EA-B98BB7F3239F}"/>
                </a:ext>
              </a:extLst>
            </p:cNvPr>
            <p:cNvSpPr txBox="1"/>
            <p:nvPr/>
          </p:nvSpPr>
          <p:spPr>
            <a:xfrm>
              <a:off x="5705756" y="6152535"/>
              <a:ext cx="5197209" cy="26079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r"/>
              <a:r>
                <a:rPr lang="en-US" altLang="ko-KR" sz="1000" err="1">
                  <a:solidFill>
                    <a:srgbClr val="A5A5A5"/>
                  </a:solidFill>
                  <a:latin typeface="Aptos Display"/>
                  <a:ea typeface="맑은 고딕" panose="020B0503020000020004" pitchFamily="50" charset="-127"/>
                </a:rPr>
                <a:t>EnggCyclopedia</a:t>
              </a:r>
              <a:r>
                <a:rPr lang="en-US" altLang="ko-KR" sz="1000">
                  <a:solidFill>
                    <a:srgbClr val="A5A5A5"/>
                  </a:solidFill>
                  <a:latin typeface="Aptos Display"/>
                  <a:ea typeface="맑은 고딕" panose="020B0503020000020004" pitchFamily="50" charset="-127"/>
                </a:rPr>
                <a:t> : Kettle Reboiler, ‘https://enggcyclopedia.com/2023/02/kettle-reboilers/’</a:t>
              </a:r>
              <a:endParaRPr lang="ko-KR" altLang="en-US" sz="1000">
                <a:solidFill>
                  <a:srgbClr val="A5A5A5"/>
                </a:solidFill>
                <a:latin typeface="Aptos Display"/>
                <a:ea typeface="맑은 고딕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08C7CEE-6FEB-3590-4FE3-BD0AF4BA09B0}"/>
                </a:ext>
              </a:extLst>
            </p:cNvPr>
            <p:cNvSpPr/>
            <p:nvPr/>
          </p:nvSpPr>
          <p:spPr>
            <a:xfrm>
              <a:off x="2702981" y="3238860"/>
              <a:ext cx="1013859" cy="4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858A397-448A-E320-4D5F-27A1793DF846}"/>
                </a:ext>
              </a:extLst>
            </p:cNvPr>
            <p:cNvSpPr/>
            <p:nvPr/>
          </p:nvSpPr>
          <p:spPr>
            <a:xfrm>
              <a:off x="2720658" y="3526679"/>
              <a:ext cx="388499" cy="45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D8940C-62DB-8C8C-EB9E-A15340986B91}"/>
                </a:ext>
              </a:extLst>
            </p:cNvPr>
            <p:cNvSpPr/>
            <p:nvPr/>
          </p:nvSpPr>
          <p:spPr>
            <a:xfrm>
              <a:off x="3150696" y="4568909"/>
              <a:ext cx="880665" cy="279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1C4588-6C0D-C2E4-3287-01516CB8D952}"/>
                </a:ext>
              </a:extLst>
            </p:cNvPr>
            <p:cNvSpPr/>
            <p:nvPr/>
          </p:nvSpPr>
          <p:spPr>
            <a:xfrm>
              <a:off x="5669060" y="5225671"/>
              <a:ext cx="2303402" cy="375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543085-8529-ABE0-685A-E957148EE69D}"/>
                </a:ext>
              </a:extLst>
            </p:cNvPr>
            <p:cNvSpPr/>
            <p:nvPr/>
          </p:nvSpPr>
          <p:spPr>
            <a:xfrm>
              <a:off x="8622370" y="2200696"/>
              <a:ext cx="892049" cy="57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81B814-3093-525B-DFE6-4095B8E0786D}"/>
                </a:ext>
              </a:extLst>
            </p:cNvPr>
            <p:cNvSpPr/>
            <p:nvPr/>
          </p:nvSpPr>
          <p:spPr>
            <a:xfrm flipH="1">
              <a:off x="8931658" y="2736298"/>
              <a:ext cx="260155" cy="260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B829E8-FA12-7717-B704-585E33283BA6}"/>
                </a:ext>
              </a:extLst>
            </p:cNvPr>
            <p:cNvSpPr/>
            <p:nvPr/>
          </p:nvSpPr>
          <p:spPr>
            <a:xfrm flipH="1">
              <a:off x="7873547" y="3494969"/>
              <a:ext cx="892049" cy="375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853A32-5107-EA43-A39A-1D4A247D57F3}"/>
                </a:ext>
              </a:extLst>
            </p:cNvPr>
            <p:cNvSpPr/>
            <p:nvPr/>
          </p:nvSpPr>
          <p:spPr>
            <a:xfrm rot="5400000" flipH="1">
              <a:off x="8227091" y="3761019"/>
              <a:ext cx="375936" cy="388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507E69-F563-0DC7-E91F-59970D1A1026}"/>
                </a:ext>
              </a:extLst>
            </p:cNvPr>
            <p:cNvSpPr/>
            <p:nvPr/>
          </p:nvSpPr>
          <p:spPr>
            <a:xfrm rot="5400000" flipH="1">
              <a:off x="7664792" y="4031770"/>
              <a:ext cx="472514" cy="3459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50C41E-2101-BE1A-7FAF-820B1108CE47}"/>
                </a:ext>
              </a:extLst>
            </p:cNvPr>
            <p:cNvSpPr/>
            <p:nvPr/>
          </p:nvSpPr>
          <p:spPr>
            <a:xfrm>
              <a:off x="4245883" y="5506204"/>
              <a:ext cx="817638" cy="351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66BC16A-95A2-BF57-7481-F3B63013BF24}"/>
                </a:ext>
              </a:extLst>
            </p:cNvPr>
            <p:cNvSpPr/>
            <p:nvPr/>
          </p:nvSpPr>
          <p:spPr>
            <a:xfrm>
              <a:off x="3006739" y="5400524"/>
              <a:ext cx="817638" cy="575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34A2BD9-D0AB-9E0E-BB34-3A446566FACD}"/>
                </a:ext>
              </a:extLst>
            </p:cNvPr>
            <p:cNvSpPr/>
            <p:nvPr/>
          </p:nvSpPr>
          <p:spPr>
            <a:xfrm rot="5400000">
              <a:off x="4404315" y="5419626"/>
              <a:ext cx="433641" cy="111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D08953-AC15-38A1-AE61-04087D40235B}"/>
                </a:ext>
              </a:extLst>
            </p:cNvPr>
            <p:cNvSpPr/>
            <p:nvPr/>
          </p:nvSpPr>
          <p:spPr>
            <a:xfrm>
              <a:off x="5637894" y="3466136"/>
              <a:ext cx="2334567" cy="375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0280D6B-B6C1-7D26-A3D7-ECA3237FEEC0}"/>
                </a:ext>
              </a:extLst>
            </p:cNvPr>
            <p:cNvSpPr/>
            <p:nvPr/>
          </p:nvSpPr>
          <p:spPr>
            <a:xfrm rot="5400000">
              <a:off x="7740699" y="2650036"/>
              <a:ext cx="578195" cy="246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E177B9B-E2FF-DB60-B57D-C62FCA2BC23B}"/>
                </a:ext>
              </a:extLst>
            </p:cNvPr>
            <p:cNvSpPr/>
            <p:nvPr/>
          </p:nvSpPr>
          <p:spPr>
            <a:xfrm>
              <a:off x="3459626" y="4192001"/>
              <a:ext cx="611456" cy="254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3719EFF-C4BE-415D-B925-A0A849180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4992" y="4726487"/>
              <a:ext cx="0" cy="111687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92A704D-DD3B-27D0-F4C9-D88D53D09293}"/>
                </a:ext>
              </a:extLst>
            </p:cNvPr>
            <p:cNvCxnSpPr>
              <a:cxnSpLocks/>
            </p:cNvCxnSpPr>
            <p:nvPr/>
          </p:nvCxnSpPr>
          <p:spPr>
            <a:xfrm>
              <a:off x="3716840" y="4737504"/>
              <a:ext cx="57845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CA3D84-A2D5-5B7B-0673-7B793EF2AB5E}"/>
                </a:ext>
              </a:extLst>
            </p:cNvPr>
            <p:cNvSpPr txBox="1"/>
            <p:nvPr/>
          </p:nvSpPr>
          <p:spPr>
            <a:xfrm>
              <a:off x="2717519" y="5843357"/>
              <a:ext cx="1744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/>
                <a:t>Tube</a:t>
              </a:r>
            </a:p>
            <a:p>
              <a:pPr algn="ctr"/>
              <a:r>
                <a:rPr kumimoji="1" lang="en-US" altLang="ko-KR"/>
                <a:t>(</a:t>
              </a:r>
              <a:r>
                <a:rPr kumimoji="1" lang="ko-KR" altLang="en-US"/>
                <a:t>공정 증기</a:t>
              </a:r>
              <a:r>
                <a:rPr kumimoji="1" lang="en-US" altLang="ko-KR"/>
                <a:t>)</a:t>
              </a:r>
              <a:r>
                <a:rPr kumimoji="1" lang="ko-KR" altLang="en-US"/>
                <a:t>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8F55A0-3331-A0AC-F65C-97ACE9E8D394}"/>
                </a:ext>
              </a:extLst>
            </p:cNvPr>
            <p:cNvSpPr txBox="1"/>
            <p:nvPr/>
          </p:nvSpPr>
          <p:spPr>
            <a:xfrm>
              <a:off x="3718110" y="5864759"/>
              <a:ext cx="1744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/>
                <a:t>Shell</a:t>
              </a:r>
            </a:p>
            <a:p>
              <a:pPr algn="ctr"/>
              <a:r>
                <a:rPr kumimoji="1" lang="en-US" altLang="ko-KR"/>
                <a:t>(</a:t>
              </a:r>
              <a:r>
                <a:rPr kumimoji="1" lang="ko-KR" altLang="en-US"/>
                <a:t>액체</a:t>
              </a:r>
              <a:r>
                <a:rPr kumimoji="1" lang="en-US" altLang="ko-KR"/>
                <a:t>)</a:t>
              </a:r>
              <a:r>
                <a:rPr kumimoji="1" lang="ko-KR" altLang="en-US"/>
                <a:t> 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A7512A0-3329-CB6C-7C79-1C8574D3E011}"/>
                </a:ext>
              </a:extLst>
            </p:cNvPr>
            <p:cNvSpPr/>
            <p:nvPr/>
          </p:nvSpPr>
          <p:spPr>
            <a:xfrm>
              <a:off x="7185705" y="2199300"/>
              <a:ext cx="1374056" cy="46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2" name="꺾인 연결선[E] 61">
              <a:extLst>
                <a:ext uri="{FF2B5EF4-FFF2-40B4-BE49-F238E27FC236}">
                  <a16:creationId xmlns:a16="http://schemas.microsoft.com/office/drawing/2014/main" id="{2A752448-EF80-5A20-332B-C9D775ACACE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02589" y="2335951"/>
              <a:ext cx="3625665" cy="3431955"/>
            </a:xfrm>
            <a:prstGeom prst="bentConnector3">
              <a:avLst>
                <a:gd name="adj1" fmla="val 36022"/>
              </a:avLst>
            </a:prstGeom>
            <a:ln w="76200" cap="flat">
              <a:gradFill>
                <a:gsLst>
                  <a:gs pos="0">
                    <a:schemeClr val="tx2">
                      <a:lumMod val="50000"/>
                      <a:lumOff val="50000"/>
                    </a:schemeClr>
                  </a:gs>
                  <a:gs pos="34000">
                    <a:srgbClr val="FFFF00"/>
                  </a:gs>
                  <a:gs pos="66000">
                    <a:srgbClr val="FF6916"/>
                  </a:gs>
                  <a:gs pos="99000">
                    <a:srgbClr val="FF0000"/>
                  </a:gs>
                </a:gsLst>
                <a:lin ang="5400000" scaled="1"/>
              </a:gradFill>
              <a:miter lim="800000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20795F8-ACE1-B6BC-B145-A31838386486}"/>
                </a:ext>
              </a:extLst>
            </p:cNvPr>
            <p:cNvSpPr txBox="1"/>
            <p:nvPr/>
          </p:nvSpPr>
          <p:spPr>
            <a:xfrm>
              <a:off x="6640437" y="2096516"/>
              <a:ext cx="1744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/>
                <a:t>Shell</a:t>
              </a:r>
            </a:p>
            <a:p>
              <a:pPr algn="ctr"/>
              <a:r>
                <a:rPr kumimoji="1" lang="en-US" altLang="ko-KR"/>
                <a:t>(</a:t>
              </a:r>
              <a:r>
                <a:rPr kumimoji="1" lang="ko-KR" altLang="en-US"/>
                <a:t>증기</a:t>
              </a:r>
              <a:r>
                <a:rPr kumimoji="1" lang="en-US" altLang="ko-KR"/>
                <a:t>)</a:t>
              </a:r>
              <a:r>
                <a:rPr kumimoji="1" lang="ko-KR" altLang="en-US"/>
                <a:t> 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D4246-688B-7DD0-8326-E2F6D096373D}"/>
                </a:ext>
              </a:extLst>
            </p:cNvPr>
            <p:cNvSpPr txBox="1"/>
            <p:nvPr/>
          </p:nvSpPr>
          <p:spPr>
            <a:xfrm>
              <a:off x="5955092" y="3657405"/>
              <a:ext cx="174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/>
                <a:t>가열 과정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47F3E69-D00C-6040-F97B-6C9EC7EF0D2C}"/>
              </a:ext>
            </a:extLst>
          </p:cNvPr>
          <p:cNvSpPr txBox="1"/>
          <p:nvPr/>
        </p:nvSpPr>
        <p:spPr>
          <a:xfrm>
            <a:off x="336000" y="683973"/>
            <a:ext cx="331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가열 장치 </a:t>
            </a:r>
            <a:r>
              <a:rPr lang="en-US" altLang="ko-KR" sz="2400" b="1"/>
              <a:t>: Reboiler</a:t>
            </a:r>
            <a:endParaRPr lang="ko-KR" alt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972CD-C7AB-A78B-1D03-4D4805CF8A12}"/>
              </a:ext>
            </a:extLst>
          </p:cNvPr>
          <p:cNvSpPr txBox="1"/>
          <p:nvPr/>
        </p:nvSpPr>
        <p:spPr>
          <a:xfrm>
            <a:off x="129037" y="2521793"/>
            <a:ext cx="503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공정 증기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산업 공정 과정에서 연료 연소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              화학 반응 등에 의해 발생하는 증기</a:t>
            </a:r>
          </a:p>
        </p:txBody>
      </p:sp>
    </p:spTree>
    <p:extLst>
      <p:ext uri="{BB962C8B-B14F-4D97-AF65-F5344CB8AC3E}">
        <p14:creationId xmlns:p14="http://schemas.microsoft.com/office/powerpoint/2010/main" val="33957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F2BA77C-1E3D-9C67-B46E-A53F9C1AC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305" r="24812" b="51195"/>
          <a:stretch/>
        </p:blipFill>
        <p:spPr bwMode="auto">
          <a:xfrm>
            <a:off x="8866459" y="634291"/>
            <a:ext cx="3034609" cy="290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684733" y="12308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군집화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귀추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(5/5)</a:t>
            </a:r>
          </a:p>
        </p:txBody>
      </p:sp>
      <p:sp>
        <p:nvSpPr>
          <p:cNvPr id="6" name="슬라이드 번호 개체 틀 9">
            <a:extLst>
              <a:ext uri="{FF2B5EF4-FFF2-40B4-BE49-F238E27FC236}">
                <a16:creationId xmlns:a16="http://schemas.microsoft.com/office/drawing/2014/main" id="{4E0C6065-3BBE-0D0E-A3CA-1AEACC57A9F5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9004D9-430D-6595-6071-5B4CEF764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7" t="50536" r="24296" b="-143"/>
          <a:stretch/>
        </p:blipFill>
        <p:spPr bwMode="auto">
          <a:xfrm>
            <a:off x="8866461" y="3535609"/>
            <a:ext cx="3061608" cy="296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4B714E1-FED9-D3E1-EE48-A0BC54080BC1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</a:p>
        </p:txBody>
      </p:sp>
      <p:graphicFrame>
        <p:nvGraphicFramePr>
          <p:cNvPr id="4" name="Google Shape;60;p14">
            <a:extLst>
              <a:ext uri="{FF2B5EF4-FFF2-40B4-BE49-F238E27FC236}">
                <a16:creationId xmlns:a16="http://schemas.microsoft.com/office/drawing/2014/main" id="{0904AC9C-154D-4D9C-188D-72294ADD2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12072"/>
              </p:ext>
            </p:extLst>
          </p:nvPr>
        </p:nvGraphicFramePr>
        <p:xfrm>
          <a:off x="130364" y="1500992"/>
          <a:ext cx="7449632" cy="25217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55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0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3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구분</a:t>
                      </a:r>
                      <a:endParaRPr sz="1400" b="1">
                        <a:solidFill>
                          <a:srgbClr val="FFFF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7B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여름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(12</a:t>
                      </a: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~15</a:t>
                      </a: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sz="1400" b="1" dirty="0">
                        <a:solidFill>
                          <a:srgbClr val="FFFF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7B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겨울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(12</a:t>
                      </a: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~15</a:t>
                      </a:r>
                      <a:r>
                        <a:rPr lang="ko-KR" altLang="en-US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</a:t>
                      </a: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sz="1400" b="1" dirty="0">
                        <a:solidFill>
                          <a:srgbClr val="FFFF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7B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군집 개수</a:t>
                      </a:r>
                      <a:endParaRPr sz="14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>
                          <a:solidFill>
                            <a:schemeClr val="tx1"/>
                          </a:solidFill>
                        </a:rPr>
                        <a:t>7</a:t>
                      </a:r>
                      <a:endParaRPr sz="14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패턴 경향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단조로움</a:t>
                      </a:r>
                      <a:endParaRPr sz="14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복잡함</a:t>
                      </a:r>
                      <a:endParaRPr lang="en-US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5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rgbClr val="434343"/>
                          </a:solidFill>
                        </a:rPr>
                        <a:t>높은 가동률</a:t>
                      </a:r>
                      <a:endParaRPr sz="14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Condenser &amp; Cooling Tower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</a:t>
                      </a:r>
                      <a:br>
                        <a:rPr lang="en-US" altLang="ko-KR" sz="1400" b="1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전력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)</a:t>
                      </a:r>
                      <a:endParaRPr sz="14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Reboiler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공정 증기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</a:rPr>
                        <a:t>B-C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</a:rPr>
                        <a:t>)</a:t>
                      </a:r>
                      <a:endParaRPr sz="14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58501"/>
                  </a:ext>
                </a:extLst>
              </a:tr>
              <a:tr h="4553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rgbClr val="434343"/>
                          </a:solidFill>
                        </a:rPr>
                        <a:t>전력 의존도</a:t>
                      </a:r>
                      <a:endParaRPr sz="14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높음</a:t>
                      </a:r>
                      <a:endParaRPr sz="14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낮음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2731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3F82DF-3C10-9C2A-403E-6D6AAEC4BC66}"/>
              </a:ext>
            </a:extLst>
          </p:cNvPr>
          <p:cNvSpPr txBox="1"/>
          <p:nvPr/>
        </p:nvSpPr>
        <p:spPr>
          <a:xfrm>
            <a:off x="336000" y="683973"/>
            <a:ext cx="491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귀추에 따른 계절별 군집의 양상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6F9B2-F6CC-28E5-C6FF-172476A39979}"/>
              </a:ext>
            </a:extLst>
          </p:cNvPr>
          <p:cNvSpPr txBox="1"/>
          <p:nvPr/>
        </p:nvSpPr>
        <p:spPr>
          <a:xfrm>
            <a:off x="9405257" y="2830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410F6-2DEE-01B2-0703-E509C4347E04}"/>
              </a:ext>
            </a:extLst>
          </p:cNvPr>
          <p:cNvSpPr txBox="1"/>
          <p:nvPr/>
        </p:nvSpPr>
        <p:spPr>
          <a:xfrm>
            <a:off x="606716" y="4831208"/>
            <a:ext cx="6329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겨울철</a:t>
            </a:r>
            <a:r>
              <a:rPr lang="ko-KR" altLang="en-US" sz="2000" b="1" dirty="0"/>
              <a:t> 공정에서 사용 되는 전력의 패턴은 가열장치의 영향이 적고 </a:t>
            </a:r>
            <a:r>
              <a:rPr lang="ko-KR" altLang="en-US" sz="2000" b="1" dirty="0">
                <a:solidFill>
                  <a:srgbClr val="FF0000"/>
                </a:solidFill>
              </a:rPr>
              <a:t>다른 생산활동에서 영향을 더 받아 </a:t>
            </a:r>
            <a:br>
              <a:rPr lang="en-US" altLang="ko-KR" sz="2000" b="1" dirty="0">
                <a:solidFill>
                  <a:srgbClr val="FF0000"/>
                </a:solidFill>
              </a:rPr>
            </a:br>
            <a:r>
              <a:rPr lang="ko-KR" altLang="en-US" sz="2000" b="1" dirty="0"/>
              <a:t>여름철과 다른 모습을 보임</a:t>
            </a: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1ACB7C11-5017-A4EF-A775-D72192115C80}"/>
              </a:ext>
            </a:extLst>
          </p:cNvPr>
          <p:cNvSpPr/>
          <p:nvPr/>
        </p:nvSpPr>
        <p:spPr>
          <a:xfrm rot="5400000">
            <a:off x="3283679" y="4154850"/>
            <a:ext cx="598715" cy="544286"/>
          </a:xfrm>
          <a:prstGeom prst="rightArrow">
            <a:avLst/>
          </a:prstGeom>
          <a:solidFill>
            <a:srgbClr val="4586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97F081E3-AE5C-69AE-AACF-2A0CA152C3E7}"/>
              </a:ext>
            </a:extLst>
          </p:cNvPr>
          <p:cNvSpPr/>
          <p:nvPr/>
        </p:nvSpPr>
        <p:spPr>
          <a:xfrm>
            <a:off x="7906066" y="2919319"/>
            <a:ext cx="1013915" cy="1092204"/>
          </a:xfrm>
          <a:prstGeom prst="rightArrow">
            <a:avLst>
              <a:gd name="adj1" fmla="val 46749"/>
              <a:gd name="adj2" fmla="val 44746"/>
            </a:avLst>
          </a:prstGeom>
          <a:solidFill>
            <a:srgbClr val="4586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EDB9BE-8A82-A6F1-C257-A72ADE0116EE}"/>
              </a:ext>
            </a:extLst>
          </p:cNvPr>
          <p:cNvSpPr/>
          <p:nvPr/>
        </p:nvSpPr>
        <p:spPr>
          <a:xfrm>
            <a:off x="9589988" y="690407"/>
            <a:ext cx="1709383" cy="140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DC6CA6-A4C6-87C3-5DB2-FBD42E06E921}"/>
              </a:ext>
            </a:extLst>
          </p:cNvPr>
          <p:cNvSpPr/>
          <p:nvPr/>
        </p:nvSpPr>
        <p:spPr>
          <a:xfrm>
            <a:off x="9589988" y="3596596"/>
            <a:ext cx="1709383" cy="140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B3E62-D819-EC44-9414-33F69CD1AEC4}"/>
              </a:ext>
            </a:extLst>
          </p:cNvPr>
          <p:cNvSpPr txBox="1"/>
          <p:nvPr/>
        </p:nvSpPr>
        <p:spPr>
          <a:xfrm>
            <a:off x="9726528" y="642105"/>
            <a:ext cx="2174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여름철 군집 중심점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7F69-74E5-81B1-6E67-0F44741FDD31}"/>
              </a:ext>
            </a:extLst>
          </p:cNvPr>
          <p:cNvSpPr txBox="1"/>
          <p:nvPr/>
        </p:nvSpPr>
        <p:spPr>
          <a:xfrm>
            <a:off x="9726528" y="3473722"/>
            <a:ext cx="2174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겨울철 군집 중심점</a:t>
            </a:r>
          </a:p>
        </p:txBody>
      </p:sp>
    </p:spTree>
    <p:extLst>
      <p:ext uri="{BB962C8B-B14F-4D97-AF65-F5344CB8AC3E}">
        <p14:creationId xmlns:p14="http://schemas.microsoft.com/office/powerpoint/2010/main" val="205734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8FD88-7D39-DC3B-7A60-31BCF0D86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25E1D5-6D88-A628-CDED-91F00B405264}"/>
              </a:ext>
            </a:extLst>
          </p:cNvPr>
          <p:cNvGrpSpPr/>
          <p:nvPr/>
        </p:nvGrpSpPr>
        <p:grpSpPr>
          <a:xfrm>
            <a:off x="2947875" y="1687598"/>
            <a:ext cx="7553016" cy="2538907"/>
            <a:chOff x="3073400" y="1659467"/>
            <a:chExt cx="6296322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0DE070E-6171-1C2C-9F07-19B67BA5D93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5AEF141D-0D59-C4BB-8641-4B10DDE07FB8}"/>
                </a:ext>
              </a:extLst>
            </p:cNvPr>
            <p:cNvSpPr txBox="1"/>
            <p:nvPr/>
          </p:nvSpPr>
          <p:spPr>
            <a:xfrm>
              <a:off x="3273722" y="1659467"/>
              <a:ext cx="5541171" cy="481542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Outlier Detection in Power Consumption of the Chemical Industry </a:t>
              </a:r>
              <a:br>
                <a:rPr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/>
                  <a:cs typeface="Malgun Gothic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Based on the DBA K-Means Clustering Algorithm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F5D36-AD57-9109-00AE-5A385F62A970}"/>
                </a:ext>
              </a:extLst>
            </p:cNvPr>
            <p:cNvSpPr txBox="1"/>
            <p:nvPr/>
          </p:nvSpPr>
          <p:spPr>
            <a:xfrm>
              <a:off x="3273722" y="3013501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spcBef>
                  <a:spcPts val="635"/>
                </a:spcBef>
                <a:defRPr/>
              </a:pPr>
              <a:r>
                <a:rPr lang="en-US" altLang="ko-KR" sz="4800" b="1" spc="-10">
                  <a:solidFill>
                    <a:srgbClr val="0066A6"/>
                  </a:solidFill>
                  <a:latin typeface="Malgun Gothic"/>
                  <a:ea typeface="맑은 고딕"/>
                  <a:cs typeface="Malgun Gothic"/>
                </a:rPr>
                <a:t>05</a:t>
              </a:r>
              <a:r>
                <a:rPr kumimoji="0" lang="en-US" altLang="ko-KR" sz="4800" b="1" i="0" u="none" strike="noStrike" kern="1200" cap="none" spc="-10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 </a:t>
              </a:r>
              <a:r>
                <a:rPr lang="ko-KR" altLang="en-US" sz="4800" b="1" spc="-10">
                  <a:latin typeface="Malgun Gothic"/>
                  <a:ea typeface="맑은 고딕"/>
                  <a:cs typeface="Malgun Gothic"/>
                </a:rPr>
                <a:t>결론</a:t>
              </a:r>
              <a:endParaRPr lang="en-US" altLang="ko-KR" sz="4800" b="1" i="0" u="none" strike="noStrike" kern="1200" cap="none" spc="-10" normalizeH="0" baseline="0" noProof="0">
                <a:ln>
                  <a:noFill/>
                </a:ln>
                <a:effectLst/>
                <a:uLnTx/>
                <a:uFillTx/>
                <a:latin typeface="Malgun Gothic"/>
                <a:ea typeface="맑은 고딕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243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69CD6FEC-26EE-E947-A72F-5EDDBF252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" t="20342" r="8917" b="10268"/>
          <a:stretch/>
        </p:blipFill>
        <p:spPr bwMode="auto">
          <a:xfrm>
            <a:off x="12469866" y="2043315"/>
            <a:ext cx="11520000" cy="572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5847" y="117323"/>
            <a:ext cx="10783611" cy="46788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(1/1)</a:t>
            </a:r>
          </a:p>
        </p:txBody>
      </p: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F89E627A-E8F5-5A5A-D30F-74B29E3C446D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B5D43D5-DFA3-D6D5-8A40-08CC7CC6E1BA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kumimoji="1"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5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A7C994-972E-92BF-440A-10E1622ACADD}"/>
              </a:ext>
            </a:extLst>
          </p:cNvPr>
          <p:cNvGrpSpPr/>
          <p:nvPr/>
        </p:nvGrpSpPr>
        <p:grpSpPr>
          <a:xfrm>
            <a:off x="344000" y="620602"/>
            <a:ext cx="11383331" cy="3060151"/>
            <a:chOff x="350246" y="666277"/>
            <a:chExt cx="11514757" cy="3627048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23C1FFC7-635C-A2C5-FDA6-3055535C1C6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350246" y="733686"/>
              <a:ext cx="48538" cy="844892"/>
            </a:xfrm>
            <a:prstGeom prst="rect">
              <a:avLst/>
            </a:prstGeom>
          </p:spPr>
        </p:pic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9342894B-DF6D-5A9F-B787-D0D5345BF115}"/>
                </a:ext>
              </a:extLst>
            </p:cNvPr>
            <p:cNvSpPr txBox="1"/>
            <p:nvPr/>
          </p:nvSpPr>
          <p:spPr>
            <a:xfrm>
              <a:off x="546716" y="666277"/>
              <a:ext cx="5224648" cy="862581"/>
            </a:xfrm>
            <a:prstGeom prst="rect">
              <a:avLst/>
            </a:prstGeom>
          </p:spPr>
          <p:txBody>
            <a:bodyPr vert="horz" wrap="square" lIns="0" tIns="50165" rIns="0" bIns="0" rtlCol="0" anchor="ctr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b="0" i="0" u="none" strike="noStrike" kern="1200" cap="none" spc="0" normalizeH="0" baseline="0" noProof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469900" marR="0" lvl="0" indent="-45720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ko-KR" altLang="en-US" sz="2800" b="1" spc="-10">
                  <a:solidFill>
                    <a:srgbClr val="006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시사점</a:t>
              </a: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4A425EA2-B03F-8C74-1054-446497917BE9}"/>
                </a:ext>
              </a:extLst>
            </p:cNvPr>
            <p:cNvSpPr txBox="1"/>
            <p:nvPr/>
          </p:nvSpPr>
          <p:spPr>
            <a:xfrm>
              <a:off x="1655168" y="1965346"/>
              <a:ext cx="10209835" cy="888421"/>
            </a:xfrm>
            <a:prstGeom prst="rect">
              <a:avLst/>
            </a:prstGeom>
          </p:spPr>
          <p:txBody>
            <a:bodyPr vert="horz" wrap="square" lIns="0" tIns="13335" rIns="0" bIns="0" rtlCol="0" anchor="t">
              <a:spAutoFit/>
            </a:bodyPr>
            <a:lstStyle/>
            <a:p>
              <a:pPr>
                <a:defRPr/>
              </a:pPr>
              <a:r>
                <a:rPr lang="ko-KR" sz="2300" spc="-25" dirty="0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화공 산업체의 데이터를 분석 및 이상치 탐지 → 비정상적인 데이터를 식별</a:t>
              </a:r>
              <a:endParaRPr lang="ko-KR" sz="2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2700" marR="0" lvl="0" indent="0" algn="l" defTabSz="914400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b="1" i="0" u="none" strike="noStrike" kern="1200" cap="none" spc="-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C3ED3C27-32C1-A16D-35C6-DA0D4279032A}"/>
                </a:ext>
              </a:extLst>
            </p:cNvPr>
            <p:cNvSpPr txBox="1"/>
            <p:nvPr/>
          </p:nvSpPr>
          <p:spPr>
            <a:xfrm>
              <a:off x="1593695" y="3058351"/>
              <a:ext cx="10246045" cy="1234974"/>
            </a:xfrm>
            <a:prstGeom prst="rect">
              <a:avLst/>
            </a:prstGeom>
          </p:spPr>
          <p:txBody>
            <a:bodyPr vert="horz" wrap="square" lIns="0" tIns="13335" rIns="0" bIns="0" rtlCol="0" anchor="t">
              <a:spAutoFit/>
            </a:bodyPr>
            <a:lstStyle/>
            <a:p>
              <a:pPr>
                <a:defRPr/>
              </a:pPr>
              <a:r>
                <a:rPr lang="ko-KR" sz="2300" dirty="0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계절별 군집 차이 ← 계절의 기온차이가 </a:t>
              </a:r>
              <a:r>
                <a:rPr lang="ko-KR" sz="2300" dirty="0" err="1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상압</a:t>
              </a:r>
              <a:r>
                <a:rPr lang="ko-KR" sz="2300" dirty="0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 증류 과정 중 온도 유지를 위한 </a:t>
              </a:r>
              <a:r>
                <a:rPr lang="ko-KR" altLang="en-US" sz="2300" dirty="0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전력</a:t>
              </a:r>
              <a:r>
                <a:rPr lang="ko-KR" sz="2300" dirty="0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 소비 패턴에 영향을 미침</a:t>
              </a:r>
              <a:endParaRPr lang="ko-KR" sz="2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2700" marR="0" lvl="0" indent="0" algn="l" defTabSz="914400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3FAFB5A8-F020-4427-1C63-E8CBFF09F7E4}"/>
                </a:ext>
              </a:extLst>
            </p:cNvPr>
            <p:cNvSpPr txBox="1"/>
            <p:nvPr/>
          </p:nvSpPr>
          <p:spPr>
            <a:xfrm>
              <a:off x="877442" y="1849880"/>
              <a:ext cx="497840" cy="599628"/>
            </a:xfrm>
            <a:prstGeom prst="rect">
              <a:avLst/>
            </a:prstGeom>
          </p:spPr>
          <p:txBody>
            <a:bodyPr vert="horz" wrap="square" lIns="0" tIns="1333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01</a:t>
              </a: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2CF05681-CC26-F868-A469-D2D35885A728}"/>
                </a:ext>
              </a:extLst>
            </p:cNvPr>
            <p:cNvSpPr txBox="1"/>
            <p:nvPr/>
          </p:nvSpPr>
          <p:spPr>
            <a:xfrm>
              <a:off x="860465" y="2926048"/>
              <a:ext cx="497840" cy="599628"/>
            </a:xfrm>
            <a:prstGeom prst="rect">
              <a:avLst/>
            </a:prstGeom>
          </p:spPr>
          <p:txBody>
            <a:bodyPr vert="horz" wrap="square" lIns="0" tIns="1333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spc="-25">
                  <a:solidFill>
                    <a:srgbClr val="006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02</a:t>
              </a: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pic>
        <p:nvPicPr>
          <p:cNvPr id="4" name="object 2">
            <a:extLst>
              <a:ext uri="{FF2B5EF4-FFF2-40B4-BE49-F238E27FC236}">
                <a16:creationId xmlns:a16="http://schemas.microsoft.com/office/drawing/2014/main" id="{840E2A9C-7C91-8471-399E-3E61EB6ABD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 flipH="1">
            <a:off x="361780" y="3589961"/>
            <a:ext cx="47984" cy="712839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460C298C-22F9-B55B-C17C-709FBEEA2590}"/>
              </a:ext>
            </a:extLst>
          </p:cNvPr>
          <p:cNvSpPr txBox="1"/>
          <p:nvPr/>
        </p:nvSpPr>
        <p:spPr>
          <a:xfrm>
            <a:off x="556008" y="3589961"/>
            <a:ext cx="5165016" cy="727763"/>
          </a:xfrm>
          <a:prstGeom prst="rect">
            <a:avLst/>
          </a:prstGeom>
        </p:spPr>
        <p:txBody>
          <a:bodyPr vert="horz" wrap="square" lIns="0" tIns="50165" rIns="0" bIns="0" rtlCol="0" anchor="ctr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469900" indent="-457200">
              <a:spcBef>
                <a:spcPts val="635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800" b="1" spc="-10">
                <a:solidFill>
                  <a:srgbClr val="006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향후 연구 방향</a:t>
            </a:r>
            <a:endParaRPr lang="ko-KR" altLang="en-US" sz="2800" b="1" i="0" u="none" strike="noStrike" kern="1200" cap="none" spc="-10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FFC9D8EA-7680-419F-68EA-D0DCB163586B}"/>
              </a:ext>
            </a:extLst>
          </p:cNvPr>
          <p:cNvSpPr txBox="1"/>
          <p:nvPr/>
        </p:nvSpPr>
        <p:spPr>
          <a:xfrm>
            <a:off x="1591117" y="4757242"/>
            <a:ext cx="10093303" cy="74956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>
              <a:defRPr/>
            </a:pPr>
            <a:r>
              <a:rPr lang="ko-KR" sz="2300" spc="-25" dirty="0">
                <a:solidFill>
                  <a:srgbClr val="25252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최적의 파라미터 조합 → 모델 성능 </a:t>
            </a:r>
            <a:r>
              <a:rPr lang="ko-KR" altLang="en-US" sz="2300" spc="-25" dirty="0">
                <a:solidFill>
                  <a:srgbClr val="25252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개선</a:t>
            </a:r>
            <a:endParaRPr lang="ko-KR" sz="2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700" marR="0" lvl="0" indent="0" algn="l" defTabSz="91440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400" b="1" i="0" u="none" strike="noStrike" kern="1200" cap="none" spc="-25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0BC9CF0-E815-16A0-5FE4-E3597E512F4A}"/>
              </a:ext>
            </a:extLst>
          </p:cNvPr>
          <p:cNvSpPr txBox="1"/>
          <p:nvPr/>
        </p:nvSpPr>
        <p:spPr>
          <a:xfrm>
            <a:off x="862727" y="4632850"/>
            <a:ext cx="492158" cy="50590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25" normalizeH="0" baseline="0" noProof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01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49E387-57CC-D046-8CAB-0F755256CF67}"/>
              </a:ext>
            </a:extLst>
          </p:cNvPr>
          <p:cNvGrpSpPr/>
          <p:nvPr/>
        </p:nvGrpSpPr>
        <p:grpSpPr>
          <a:xfrm>
            <a:off x="863093" y="5448136"/>
            <a:ext cx="10510016" cy="505908"/>
            <a:chOff x="838248" y="5624028"/>
            <a:chExt cx="10510016" cy="505908"/>
          </a:xfrm>
        </p:grpSpPr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262B159D-9FBC-FC1A-0C23-9FABBF89E5A1}"/>
                </a:ext>
              </a:extLst>
            </p:cNvPr>
            <p:cNvSpPr txBox="1"/>
            <p:nvPr/>
          </p:nvSpPr>
          <p:spPr>
            <a:xfrm>
              <a:off x="1563074" y="5719105"/>
              <a:ext cx="9785190" cy="367408"/>
            </a:xfrm>
            <a:prstGeom prst="rect">
              <a:avLst/>
            </a:prstGeom>
          </p:spPr>
          <p:txBody>
            <a:bodyPr vert="horz" wrap="square" lIns="0" tIns="13335" rIns="0" bIns="0" rtlCol="0" anchor="t">
              <a:spAutoFit/>
            </a:bodyPr>
            <a:lstStyle/>
            <a:p>
              <a:pPr>
                <a:defRPr/>
              </a:pPr>
              <a:r>
                <a:rPr lang="ko-KR" altLang="en-US" sz="2300" dirty="0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추론 결과를 반영한 데이터셋 구축 </a:t>
              </a:r>
              <a:r>
                <a:rPr lang="ko-KR" altLang="ko-KR" sz="2300" spc="-25" dirty="0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→ </a:t>
              </a:r>
              <a:r>
                <a:rPr lang="ko-KR" altLang="en-US" sz="2300" dirty="0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이상치 탐지 정확도 개선</a:t>
              </a:r>
              <a:r>
                <a:rPr lang="en-US" altLang="ko-KR" sz="2300" dirty="0">
                  <a:solidFill>
                    <a:srgbClr val="25252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BBDD8D6E-5DA0-273A-E921-D9BACD8EECE4}"/>
                </a:ext>
              </a:extLst>
            </p:cNvPr>
            <p:cNvSpPr txBox="1"/>
            <p:nvPr/>
          </p:nvSpPr>
          <p:spPr>
            <a:xfrm>
              <a:off x="838248" y="5624028"/>
              <a:ext cx="492158" cy="505908"/>
            </a:xfrm>
            <a:prstGeom prst="rect">
              <a:avLst/>
            </a:prstGeom>
          </p:spPr>
          <p:txBody>
            <a:bodyPr vert="horz" wrap="square" lIns="0" tIns="1333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spc="-25">
                  <a:solidFill>
                    <a:srgbClr val="0066A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02</a:t>
              </a: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854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80DF8-0031-5B6A-88AC-61C55DC74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9F-C5E6-CF65-E823-AEF712B39E13}"/>
              </a:ext>
            </a:extLst>
          </p:cNvPr>
          <p:cNvSpPr txBox="1"/>
          <p:nvPr/>
        </p:nvSpPr>
        <p:spPr>
          <a:xfrm>
            <a:off x="4220859" y="2813447"/>
            <a:ext cx="375028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spc="-10">
                <a:solidFill>
                  <a:prstClr val="black"/>
                </a:solidFill>
                <a:latin typeface="Malgun Gothic"/>
                <a:ea typeface="맑은 고딕"/>
              </a:rPr>
              <a:t>감사합니다</a:t>
            </a:r>
            <a:endParaRPr lang="en-US" altLang="ko-KR" sz="2000" b="1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1F09C363-06A9-913C-DC30-07C69A227DF5}"/>
              </a:ext>
            </a:extLst>
          </p:cNvPr>
          <p:cNvCxnSpPr>
            <a:cxnSpLocks/>
          </p:cNvCxnSpPr>
          <p:nvPr/>
        </p:nvCxnSpPr>
        <p:spPr>
          <a:xfrm>
            <a:off x="4296000" y="2520660"/>
            <a:ext cx="360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1DAAAB5-D319-F55C-72D7-3F45302501C8}"/>
              </a:ext>
            </a:extLst>
          </p:cNvPr>
          <p:cNvCxnSpPr>
            <a:cxnSpLocks/>
          </p:cNvCxnSpPr>
          <p:nvPr/>
        </p:nvCxnSpPr>
        <p:spPr>
          <a:xfrm>
            <a:off x="4296000" y="3814120"/>
            <a:ext cx="360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876F0C-2F55-0E4D-0BB0-B4214CAD9E6F}"/>
              </a:ext>
            </a:extLst>
          </p:cNvPr>
          <p:cNvGrpSpPr/>
          <p:nvPr/>
        </p:nvGrpSpPr>
        <p:grpSpPr>
          <a:xfrm>
            <a:off x="2947839" y="1687598"/>
            <a:ext cx="6296322" cy="2538907"/>
            <a:chOff x="3073400" y="1659467"/>
            <a:chExt cx="6296322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716C8DC-DADF-392D-9AC7-735A0405A1F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56A7F3C9-446E-22D0-4B18-602CED14CA84}"/>
                </a:ext>
              </a:extLst>
            </p:cNvPr>
            <p:cNvSpPr txBox="1"/>
            <p:nvPr/>
          </p:nvSpPr>
          <p:spPr>
            <a:xfrm>
              <a:off x="3273722" y="1659467"/>
              <a:ext cx="5541171" cy="481542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Outlier Detection in Power Consumption of the Chemical Industry </a:t>
              </a:r>
              <a:br>
                <a:rPr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Based on the DBA K-Means Clustering Algorithm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0B3B56-8017-F79D-564F-39FB7E0288F6}"/>
                </a:ext>
              </a:extLst>
            </p:cNvPr>
            <p:cNvSpPr txBox="1"/>
            <p:nvPr/>
          </p:nvSpPr>
          <p:spPr>
            <a:xfrm>
              <a:off x="3273722" y="3013501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01 </a:t>
              </a:r>
              <a:r>
                <a:rPr kumimoji="0" lang="ko-KR" altLang="en-US" sz="4800" b="1" i="0" u="none" strike="noStrike" kern="1200" cap="none" spc="-25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서론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30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3470" y="79365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(1/3)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311E814-41CA-0730-C9CC-D3EB5A6A52CD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B04C57E2-A7EE-500B-4B50-418CE4D70590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A13D78-85BF-59A6-60B6-AFE230CB32DD}"/>
              </a:ext>
            </a:extLst>
          </p:cNvPr>
          <p:cNvSpPr txBox="1"/>
          <p:nvPr/>
        </p:nvSpPr>
        <p:spPr>
          <a:xfrm>
            <a:off x="401011" y="669662"/>
            <a:ext cx="4802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화공 산업체 분석의 타당성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7B7740E-C2AA-CEAE-496A-D0BACD8AE1B4}"/>
              </a:ext>
            </a:extLst>
          </p:cNvPr>
          <p:cNvSpPr/>
          <p:nvPr/>
        </p:nvSpPr>
        <p:spPr>
          <a:xfrm>
            <a:off x="10616739" y="2753600"/>
            <a:ext cx="270591" cy="26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5E5C2A-431A-B9C7-B9D1-A02354261A82}"/>
              </a:ext>
            </a:extLst>
          </p:cNvPr>
          <p:cNvSpPr/>
          <p:nvPr/>
        </p:nvSpPr>
        <p:spPr>
          <a:xfrm>
            <a:off x="3461802" y="3815330"/>
            <a:ext cx="187006" cy="21194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BF960D-08B9-73ED-7F95-6C9705A8631D}"/>
              </a:ext>
            </a:extLst>
          </p:cNvPr>
          <p:cNvGrpSpPr/>
          <p:nvPr/>
        </p:nvGrpSpPr>
        <p:grpSpPr>
          <a:xfrm>
            <a:off x="70745" y="1414766"/>
            <a:ext cx="12121255" cy="4813828"/>
            <a:chOff x="1" y="1093898"/>
            <a:chExt cx="13112572" cy="5207538"/>
          </a:xfrm>
        </p:grpSpPr>
        <p:pic>
          <p:nvPicPr>
            <p:cNvPr id="34" name="그림 33" descr="텍스트, 스크린샷, 라인, 폰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CDA749E2-3498-84A3-91FC-931B9346E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8632" y="1585563"/>
              <a:ext cx="3993214" cy="302894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82CFDD-2462-917C-AB19-92251852B761}"/>
                </a:ext>
              </a:extLst>
            </p:cNvPr>
            <p:cNvGrpSpPr/>
            <p:nvPr/>
          </p:nvGrpSpPr>
          <p:grpSpPr>
            <a:xfrm>
              <a:off x="1" y="1585565"/>
              <a:ext cx="6095999" cy="4715871"/>
              <a:chOff x="217" y="768069"/>
              <a:chExt cx="6095999" cy="471587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00F2B55-7292-FBC8-A336-12A19D5F4EA3}"/>
                  </a:ext>
                </a:extLst>
              </p:cNvPr>
              <p:cNvGrpSpPr/>
              <p:nvPr/>
            </p:nvGrpSpPr>
            <p:grpSpPr>
              <a:xfrm>
                <a:off x="217" y="768069"/>
                <a:ext cx="6095999" cy="4681038"/>
                <a:chOff x="217" y="768069"/>
                <a:chExt cx="6095999" cy="4681038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A5C66418-0FE1-92A4-6DB1-0D1720D7CBDC}"/>
                    </a:ext>
                  </a:extLst>
                </p:cNvPr>
                <p:cNvGrpSpPr/>
                <p:nvPr/>
              </p:nvGrpSpPr>
              <p:grpSpPr>
                <a:xfrm>
                  <a:off x="242759" y="4005676"/>
                  <a:ext cx="5853457" cy="1443431"/>
                  <a:chOff x="377626" y="4518172"/>
                  <a:chExt cx="5853457" cy="1443431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50CC2796-8FBC-39DF-0241-8C42FED663A9}"/>
                      </a:ext>
                    </a:extLst>
                  </p:cNvPr>
                  <p:cNvGrpSpPr/>
                  <p:nvPr/>
                </p:nvGrpSpPr>
                <p:grpSpPr>
                  <a:xfrm>
                    <a:off x="377626" y="4538402"/>
                    <a:ext cx="316939" cy="1401585"/>
                    <a:chOff x="377626" y="4538402"/>
                    <a:chExt cx="316939" cy="140158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E6D283A8-00BA-232C-78E2-A93E0B94A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627" y="4538402"/>
                      <a:ext cx="316938" cy="296708"/>
                    </a:xfrm>
                    <a:prstGeom prst="ellipse">
                      <a:avLst/>
                    </a:prstGeom>
                    <a:solidFill>
                      <a:srgbClr val="83BB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0" name="직사각형 18">
                      <a:extLst>
                        <a:ext uri="{FF2B5EF4-FFF2-40B4-BE49-F238E27FC236}">
                          <a16:creationId xmlns:a16="http://schemas.microsoft.com/office/drawing/2014/main" id="{CF7939AF-E340-C069-D3A7-CF0BCAC536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626" y="5102425"/>
                      <a:ext cx="316938" cy="296708"/>
                    </a:xfrm>
                    <a:prstGeom prst="ellipse">
                      <a:avLst/>
                    </a:prstGeom>
                    <a:solidFill>
                      <a:srgbClr val="CBC5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1" name="직사각형 18">
                      <a:extLst>
                        <a:ext uri="{FF2B5EF4-FFF2-40B4-BE49-F238E27FC236}">
                          <a16:creationId xmlns:a16="http://schemas.microsoft.com/office/drawing/2014/main" id="{7401A5A2-2E0F-F64C-FBC9-83E3816B6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626" y="5643279"/>
                      <a:ext cx="316938" cy="296708"/>
                    </a:xfrm>
                    <a:prstGeom prst="ellipse">
                      <a:avLst/>
                    </a:prstGeom>
                    <a:solidFill>
                      <a:srgbClr val="47737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61D19149-D8FE-10B9-C71E-7245806BB5B5}"/>
                      </a:ext>
                    </a:extLst>
                  </p:cNvPr>
                  <p:cNvGrpSpPr/>
                  <p:nvPr/>
                </p:nvGrpSpPr>
                <p:grpSpPr>
                  <a:xfrm>
                    <a:off x="694564" y="4518172"/>
                    <a:ext cx="5536519" cy="1443431"/>
                    <a:chOff x="694564" y="4518172"/>
                    <a:chExt cx="5536519" cy="1443431"/>
                  </a:xfrm>
                </p:grpSpPr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4B88E11B-A10A-A44D-4B7D-6B658E53A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4566" y="4518172"/>
                      <a:ext cx="4126938" cy="338554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이산화 탄소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3FAC9820-CA17-63FA-CF0D-C37CDAC872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4564" y="5060579"/>
                      <a:ext cx="5536519" cy="338554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토지 이용 및 벌목으로 인한 이산화 탄소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3A5A996D-8F3E-6C53-105B-AC3B35E4AF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4565" y="5623049"/>
                      <a:ext cx="4126938" cy="338554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화석 연료와 산업으로 인한 이산화 탄소</a:t>
                      </a:r>
                    </a:p>
                  </p:txBody>
                </p:sp>
              </p:grpSp>
            </p:grpSp>
            <p:pic>
              <p:nvPicPr>
                <p:cNvPr id="26" name="그림 25" descr="텍스트, 스크린샷, 그래프, 도표이(가) 표시된 사진&#10;&#10;AI가 생성한 콘텐츠에는 오류가 있을 수 있습니다.">
                  <a:extLst>
                    <a:ext uri="{FF2B5EF4-FFF2-40B4-BE49-F238E27FC236}">
                      <a16:creationId xmlns:a16="http://schemas.microsoft.com/office/drawing/2014/main" id="{58D33504-6DBC-DFC9-7DB9-C263DDAFE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" y="768069"/>
                  <a:ext cx="4571784" cy="3028944"/>
                </a:xfrm>
                <a:prstGeom prst="rect">
                  <a:avLst/>
                </a:prstGeom>
              </p:spPr>
            </p:pic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B308DC-0FC1-99E9-9324-4C37B3643E7D}"/>
                  </a:ext>
                </a:extLst>
              </p:cNvPr>
              <p:cNvSpPr/>
              <p:nvPr/>
            </p:nvSpPr>
            <p:spPr>
              <a:xfrm>
                <a:off x="176141" y="5066327"/>
                <a:ext cx="4450814" cy="4176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8E71DD7-4D24-C4E4-2546-DE87A920B07B}"/>
                </a:ext>
              </a:extLst>
            </p:cNvPr>
            <p:cNvGrpSpPr/>
            <p:nvPr/>
          </p:nvGrpSpPr>
          <p:grpSpPr>
            <a:xfrm>
              <a:off x="8971107" y="1613192"/>
              <a:ext cx="4141466" cy="3431598"/>
              <a:chOff x="8958042" y="1152282"/>
              <a:chExt cx="4141466" cy="3431598"/>
            </a:xfrm>
          </p:grpSpPr>
          <p:pic>
            <p:nvPicPr>
              <p:cNvPr id="36" name="그림 35" descr="텍스트, 폰트, 라인, 스크린샷이(가) 표시된 사진&#10;&#10;AI가 생성한 콘텐츠에는 오류가 있을 수 있습니다.">
                <a:extLst>
                  <a:ext uri="{FF2B5EF4-FFF2-40B4-BE49-F238E27FC236}">
                    <a16:creationId xmlns:a16="http://schemas.microsoft.com/office/drawing/2014/main" id="{B9D58EE7-4BFB-4AFD-4661-680FE86FF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8042" y="1152282"/>
                <a:ext cx="3625716" cy="3005239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50BB2E-1346-95AC-13F8-3C5028B867E0}"/>
                  </a:ext>
                </a:extLst>
              </p:cNvPr>
              <p:cNvSpPr txBox="1"/>
              <p:nvPr/>
            </p:nvSpPr>
            <p:spPr>
              <a:xfrm>
                <a:off x="11225054" y="4300874"/>
                <a:ext cx="1874454" cy="283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100" b="1" dirty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출처</a:t>
                </a:r>
                <a:r>
                  <a:rPr kumimoji="1" lang="en-US" altLang="ko-KR" sz="1100" b="1" dirty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</a:t>
                </a:r>
                <a:r>
                  <a:rPr kumimoji="1" lang="ko-KR" altLang="en-US" sz="1100" b="1" dirty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sz="1100" b="1" dirty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IPCC 6</a:t>
                </a:r>
                <a:r>
                  <a:rPr kumimoji="1" lang="ko-KR" altLang="en-US" sz="1100" b="1" dirty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차 보고서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E41BE-CAC9-5774-B950-8D66CCF3200F}"/>
                </a:ext>
              </a:extLst>
            </p:cNvPr>
            <p:cNvSpPr txBox="1"/>
            <p:nvPr/>
          </p:nvSpPr>
          <p:spPr>
            <a:xfrm>
              <a:off x="1025505" y="1093898"/>
              <a:ext cx="3194892" cy="374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온실 가스</a:t>
              </a:r>
              <a:r>
                <a:rPr kumimoji="1"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(GHGs)</a:t>
              </a:r>
              <a:r>
                <a:rPr kumimoji="1"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배출량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4BF880-DC7C-81DE-5C4B-1CB2B6E070A7}"/>
                </a:ext>
              </a:extLst>
            </p:cNvPr>
            <p:cNvSpPr txBox="1"/>
            <p:nvPr/>
          </p:nvSpPr>
          <p:spPr>
            <a:xfrm>
              <a:off x="5364582" y="1093898"/>
              <a:ext cx="3194893" cy="374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 중 </a:t>
              </a:r>
              <a:r>
                <a:rPr kumimoji="1"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GHG</a:t>
              </a:r>
              <a:r>
                <a:rPr kumimoji="1"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농도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3FB0B7-89B5-EE43-087B-3931E352D420}"/>
                </a:ext>
              </a:extLst>
            </p:cNvPr>
            <p:cNvSpPr txBox="1"/>
            <p:nvPr/>
          </p:nvSpPr>
          <p:spPr>
            <a:xfrm>
              <a:off x="9401929" y="1093898"/>
              <a:ext cx="3194893" cy="374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지구 표면 온도</a:t>
              </a:r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7D871EE-35FD-8771-C64E-A3676DB64B4B}"/>
              </a:ext>
            </a:extLst>
          </p:cNvPr>
          <p:cNvCxnSpPr/>
          <p:nvPr/>
        </p:nvCxnSpPr>
        <p:spPr>
          <a:xfrm>
            <a:off x="7149217" y="2024340"/>
            <a:ext cx="21673" cy="2291975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9E115EF0-A4C3-9255-5906-43A84E22FD5C}"/>
              </a:ext>
            </a:extLst>
          </p:cNvPr>
          <p:cNvSpPr/>
          <p:nvPr/>
        </p:nvSpPr>
        <p:spPr>
          <a:xfrm>
            <a:off x="6346117" y="2165508"/>
            <a:ext cx="733248" cy="7332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539C15-19B5-05BF-6D3B-C07B7F9ACD9D}"/>
              </a:ext>
            </a:extLst>
          </p:cNvPr>
          <p:cNvSpPr/>
          <p:nvPr/>
        </p:nvSpPr>
        <p:spPr>
          <a:xfrm>
            <a:off x="10507618" y="2698008"/>
            <a:ext cx="488832" cy="315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996CB1-C7A7-A554-9FD3-95EC0AD80B79}"/>
              </a:ext>
            </a:extLst>
          </p:cNvPr>
          <p:cNvSpPr/>
          <p:nvPr/>
        </p:nvSpPr>
        <p:spPr>
          <a:xfrm>
            <a:off x="4028419" y="4476002"/>
            <a:ext cx="530926" cy="183445"/>
          </a:xfrm>
          <a:prstGeom prst="rect">
            <a:avLst/>
          </a:prstGeom>
          <a:solidFill>
            <a:srgbClr val="F6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>
                <a:solidFill>
                  <a:srgbClr val="7E7F80"/>
                </a:solidFill>
              </a:rPr>
              <a:t>2019</a:t>
            </a:r>
            <a:endParaRPr lang="ko-KR" altLang="en-US" sz="1100">
              <a:solidFill>
                <a:srgbClr val="7E7F8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765F0B-FDA6-7F79-F464-89D9C2DD2817}"/>
              </a:ext>
            </a:extLst>
          </p:cNvPr>
          <p:cNvSpPr/>
          <p:nvPr/>
        </p:nvSpPr>
        <p:spPr>
          <a:xfrm>
            <a:off x="7952977" y="4467435"/>
            <a:ext cx="530926" cy="183445"/>
          </a:xfrm>
          <a:prstGeom prst="rect">
            <a:avLst/>
          </a:prstGeom>
          <a:solidFill>
            <a:srgbClr val="F6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>
                <a:solidFill>
                  <a:srgbClr val="7E7F80"/>
                </a:solidFill>
              </a:rPr>
              <a:t>2019</a:t>
            </a:r>
            <a:endParaRPr lang="ko-KR" altLang="en-US" sz="1100">
              <a:solidFill>
                <a:srgbClr val="7E7F80"/>
              </a:solidFill>
            </a:endParaRPr>
          </a:p>
        </p:txBody>
      </p:sp>
      <p:pic>
        <p:nvPicPr>
          <p:cNvPr id="44" name="그림 43" descr="텍스트, 폰트, 그래픽, 화이트이(가) 표시된 사진&#10;&#10;자동 생성된 설명">
            <a:extLst>
              <a:ext uri="{FF2B5EF4-FFF2-40B4-BE49-F238E27FC236}">
                <a16:creationId xmlns:a16="http://schemas.microsoft.com/office/drawing/2014/main" id="{E1712A23-1F47-B1D2-DB72-536DDA980A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611" t="13945" r="16661" b="34229"/>
          <a:stretch/>
        </p:blipFill>
        <p:spPr>
          <a:xfrm>
            <a:off x="11564538" y="4447280"/>
            <a:ext cx="307168" cy="181870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21AB5A8-61C2-C1F4-9A9E-EDC6ABA38B16}"/>
              </a:ext>
            </a:extLst>
          </p:cNvPr>
          <p:cNvCxnSpPr>
            <a:cxnSpLocks/>
          </p:cNvCxnSpPr>
          <p:nvPr/>
        </p:nvCxnSpPr>
        <p:spPr>
          <a:xfrm>
            <a:off x="7633050" y="5243150"/>
            <a:ext cx="1506330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158E02-F202-53CF-FBF0-3919E42B119D}"/>
              </a:ext>
            </a:extLst>
          </p:cNvPr>
          <p:cNvSpPr txBox="1"/>
          <p:nvPr/>
        </p:nvSpPr>
        <p:spPr>
          <a:xfrm>
            <a:off x="9285221" y="505848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화석연료 수요 증가 시점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388B43-C3C5-F3E8-5F3B-B541604A2E9F}"/>
              </a:ext>
            </a:extLst>
          </p:cNvPr>
          <p:cNvCxnSpPr>
            <a:cxnSpLocks/>
          </p:cNvCxnSpPr>
          <p:nvPr/>
        </p:nvCxnSpPr>
        <p:spPr>
          <a:xfrm>
            <a:off x="10722320" y="2024339"/>
            <a:ext cx="21673" cy="2291975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6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3470" y="79365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(2/3)</a:t>
            </a:r>
          </a:p>
        </p:txBody>
      </p:sp>
      <p:pic>
        <p:nvPicPr>
          <p:cNvPr id="2050" name="Picture 2" descr="Photo Image">
            <a:extLst>
              <a:ext uri="{FF2B5EF4-FFF2-40B4-BE49-F238E27FC236}">
                <a16:creationId xmlns:a16="http://schemas.microsoft.com/office/drawing/2014/main" id="{F71A7890-1B6E-A26C-9BA4-BA456B5F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065" y="1051841"/>
            <a:ext cx="5744673" cy="43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스크린샷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FCD7325-A98C-8178-30DB-3D0589BF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85" t="12338" r="7183"/>
          <a:stretch/>
        </p:blipFill>
        <p:spPr>
          <a:xfrm>
            <a:off x="12642713" y="3185831"/>
            <a:ext cx="4736119" cy="354374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6FF3758-66C9-A26B-C6DF-D15FC3F26A27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6DDA2A98-A08A-C21E-EC3F-E4C163496152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AD8CF6-C639-C413-1BCD-1C7CA054EBE6}"/>
              </a:ext>
            </a:extLst>
          </p:cNvPr>
          <p:cNvGrpSpPr/>
          <p:nvPr/>
        </p:nvGrpSpPr>
        <p:grpSpPr>
          <a:xfrm>
            <a:off x="336000" y="1636872"/>
            <a:ext cx="11520001" cy="4849042"/>
            <a:chOff x="340293" y="989276"/>
            <a:chExt cx="12562455" cy="5336510"/>
          </a:xfrm>
        </p:grpSpPr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F1500962-AD06-8D1E-448A-3E531940C9F9}"/>
                </a:ext>
              </a:extLst>
            </p:cNvPr>
            <p:cNvSpPr/>
            <p:nvPr/>
          </p:nvSpPr>
          <p:spPr>
            <a:xfrm>
              <a:off x="1264273" y="4240115"/>
              <a:ext cx="369804" cy="369804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DEBC95B-C3C2-A79C-4AEE-D1AC7115CA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9" t="20724" r="11331" b="16787"/>
            <a:stretch/>
          </p:blipFill>
          <p:spPr bwMode="auto">
            <a:xfrm>
              <a:off x="340293" y="1106662"/>
              <a:ext cx="4651459" cy="5196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Relationship triangle of Data Custodian, Retail Customer, and Third-Party Service Provider. ">
              <a:extLst>
                <a:ext uri="{FF2B5EF4-FFF2-40B4-BE49-F238E27FC236}">
                  <a16:creationId xmlns:a16="http://schemas.microsoft.com/office/drawing/2014/main" id="{9C79FA6B-8045-774F-6CC9-075A2FD14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793" y="1072542"/>
              <a:ext cx="6341515" cy="474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CBD37-CF2E-F984-7153-785161EC1164}"/>
                </a:ext>
              </a:extLst>
            </p:cNvPr>
            <p:cNvSpPr txBox="1"/>
            <p:nvPr/>
          </p:nvSpPr>
          <p:spPr>
            <a:xfrm>
              <a:off x="10071413" y="5425116"/>
              <a:ext cx="28313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b="1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</a:t>
              </a:r>
              <a:r>
                <a:rPr kumimoji="1" lang="en-US" altLang="ko-KR" sz="1100" b="1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kumimoji="1" lang="ko-KR" altLang="en-US" sz="1100" b="1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그린버튼 얼라이언스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E48F1-DAA8-FF45-A9BE-D67FF7C27609}"/>
                </a:ext>
              </a:extLst>
            </p:cNvPr>
            <p:cNvSpPr txBox="1"/>
            <p:nvPr/>
          </p:nvSpPr>
          <p:spPr>
            <a:xfrm>
              <a:off x="4824844" y="6042950"/>
              <a:ext cx="3292392" cy="28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b="1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</a:t>
              </a:r>
              <a:r>
                <a:rPr kumimoji="1" lang="en-US" altLang="ko-KR" sz="1100" b="1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kumimoji="1" lang="ko-KR" altLang="en-US" sz="1100" b="1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탄소중립 위원회 </a:t>
              </a:r>
              <a:r>
                <a:rPr kumimoji="1" lang="en-US" altLang="ko-KR" sz="1100" b="1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</a:t>
              </a:r>
              <a:r>
                <a:rPr kumimoji="1" lang="ko-KR" altLang="en-US" sz="1100" b="1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탄소중립 시나리오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F8A9448-22E3-888C-570B-601B27E70E55}"/>
                </a:ext>
              </a:extLst>
            </p:cNvPr>
            <p:cNvSpPr/>
            <p:nvPr/>
          </p:nvSpPr>
          <p:spPr>
            <a:xfrm>
              <a:off x="7637583" y="1076181"/>
              <a:ext cx="1945714" cy="10171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EA18EF-6B04-69FE-D18E-BDC7B46CB6C2}"/>
                </a:ext>
              </a:extLst>
            </p:cNvPr>
            <p:cNvSpPr txBox="1"/>
            <p:nvPr/>
          </p:nvSpPr>
          <p:spPr>
            <a:xfrm>
              <a:off x="5310554" y="4380802"/>
              <a:ext cx="42203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4711A5-7122-C9BD-2180-FAE160D29590}"/>
                </a:ext>
              </a:extLst>
            </p:cNvPr>
            <p:cNvSpPr txBox="1"/>
            <p:nvPr/>
          </p:nvSpPr>
          <p:spPr>
            <a:xfrm>
              <a:off x="9583296" y="989276"/>
              <a:ext cx="42203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0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2BB7C8-281E-C58A-8E9A-AD51D3D1589D}"/>
                </a:ext>
              </a:extLst>
            </p:cNvPr>
            <p:cNvSpPr/>
            <p:nvPr/>
          </p:nvSpPr>
          <p:spPr>
            <a:xfrm>
              <a:off x="5610994" y="4640756"/>
              <a:ext cx="1945714" cy="10171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B03ED186-64AD-59CA-D103-BDAB708FC147}"/>
                </a:ext>
              </a:extLst>
            </p:cNvPr>
            <p:cNvSpPr/>
            <p:nvPr/>
          </p:nvSpPr>
          <p:spPr>
            <a:xfrm>
              <a:off x="1269459" y="4250487"/>
              <a:ext cx="359432" cy="359432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순서도: 연결자 5">
              <a:extLst>
                <a:ext uri="{FF2B5EF4-FFF2-40B4-BE49-F238E27FC236}">
                  <a16:creationId xmlns:a16="http://schemas.microsoft.com/office/drawing/2014/main" id="{7C7D6B77-827A-9E27-D1C3-B252404B3C8F}"/>
                </a:ext>
              </a:extLst>
            </p:cNvPr>
            <p:cNvSpPr/>
            <p:nvPr/>
          </p:nvSpPr>
          <p:spPr>
            <a:xfrm>
              <a:off x="2539603" y="2893328"/>
              <a:ext cx="1546622" cy="1546622"/>
            </a:xfrm>
            <a:prstGeom prst="flowChartConnector">
              <a:avLst/>
            </a:prstGeom>
            <a:gradFill flip="none" rotWithShape="1">
              <a:gsLst>
                <a:gs pos="0">
                  <a:srgbClr val="33558A"/>
                </a:gs>
                <a:gs pos="38000">
                  <a:srgbClr val="6C9A9B"/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495300" dist="342900" dir="10800000" sx="118000" sy="118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b="1">
                  <a:latin typeface="+mn-ea"/>
                </a:rPr>
                <a:t>석유화학</a:t>
              </a:r>
              <a:br>
                <a:rPr lang="en-US" altLang="ko-KR" sz="1050" b="1">
                  <a:latin typeface="+mn-ea"/>
                </a:rPr>
              </a:br>
              <a:r>
                <a:rPr lang="en-US" altLang="ko-KR" sz="1200" b="1">
                  <a:latin typeface="+mn-ea"/>
                </a:rPr>
                <a:t>“</a:t>
              </a:r>
              <a:r>
                <a:rPr lang="ko-KR" altLang="en-US" sz="1200" b="1">
                  <a:latin typeface="+mn-ea"/>
                </a:rPr>
                <a:t>바이오</a:t>
              </a:r>
              <a:r>
                <a:rPr lang="en-US" altLang="ko-KR" sz="1200" b="1">
                  <a:latin typeface="+mn-ea"/>
                </a:rPr>
                <a:t>, </a:t>
              </a:r>
              <a:r>
                <a:rPr lang="ko-KR" altLang="en-US" sz="1200" b="1">
                  <a:latin typeface="+mn-ea"/>
                </a:rPr>
                <a:t>수소</a:t>
              </a:r>
              <a:r>
                <a:rPr lang="en-US" altLang="ko-KR" sz="1200" b="1">
                  <a:latin typeface="+mn-ea"/>
                </a:rPr>
                <a:t> </a:t>
              </a:r>
              <a:br>
                <a:rPr lang="en-US" altLang="ko-KR" sz="1200" b="1">
                  <a:latin typeface="+mn-ea"/>
                </a:rPr>
              </a:br>
              <a:r>
                <a:rPr lang="ko-KR" altLang="en-US" sz="1200" b="1">
                  <a:latin typeface="+mn-ea"/>
                </a:rPr>
                <a:t>연료 활용</a:t>
              </a:r>
              <a:endParaRPr lang="en-US" altLang="ko-KR" sz="1200" b="1">
                <a:latin typeface="+mn-ea"/>
              </a:endParaRPr>
            </a:p>
            <a:p>
              <a:pPr algn="ctr"/>
              <a:r>
                <a:rPr lang="ko-KR" altLang="en-US" sz="1200" b="1">
                  <a:latin typeface="+mn-ea"/>
                </a:rPr>
                <a:t>기존 </a:t>
              </a:r>
              <a:r>
                <a:rPr lang="ko-KR" altLang="en-US" sz="1200" b="1" err="1">
                  <a:latin typeface="+mn-ea"/>
                </a:rPr>
                <a:t>납사</a:t>
              </a:r>
              <a:r>
                <a:rPr lang="en-US" altLang="ko-KR" sz="1200" b="1">
                  <a:latin typeface="+mn-ea"/>
                </a:rPr>
                <a:t>52% </a:t>
              </a:r>
              <a:br>
                <a:rPr lang="en-US" altLang="ko-KR" sz="1200" b="1">
                  <a:latin typeface="+mn-ea"/>
                </a:rPr>
              </a:br>
              <a:r>
                <a:rPr lang="ko-KR" altLang="en-US" sz="1200" b="1">
                  <a:latin typeface="+mn-ea"/>
                </a:rPr>
                <a:t>전환</a:t>
              </a:r>
              <a:r>
                <a:rPr lang="en-US" altLang="ko-KR" sz="1200" b="1">
                  <a:latin typeface="+mn-ea"/>
                </a:rPr>
                <a:t>”</a:t>
              </a:r>
              <a:endParaRPr lang="ko-KR" altLang="en-US" sz="1200" b="1">
                <a:latin typeface="+mn-ea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1D70F5-0FB9-44AB-04A0-50AACCEE5D26}"/>
                </a:ext>
              </a:extLst>
            </p:cNvPr>
            <p:cNvCxnSpPr>
              <a:cxnSpLocks/>
              <a:stCxn id="24" idx="0"/>
              <a:endCxn id="6" idx="1"/>
            </p:cNvCxnSpPr>
            <p:nvPr/>
          </p:nvCxnSpPr>
          <p:spPr>
            <a:xfrm flipV="1">
              <a:off x="1449175" y="3119826"/>
              <a:ext cx="1316926" cy="112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BAF1AB-C9B4-43E2-BEB9-779E03C5C57A}"/>
                </a:ext>
              </a:extLst>
            </p:cNvPr>
            <p:cNvCxnSpPr>
              <a:cxnSpLocks/>
              <a:stCxn id="24" idx="4"/>
              <a:endCxn id="6" idx="4"/>
            </p:cNvCxnSpPr>
            <p:nvPr/>
          </p:nvCxnSpPr>
          <p:spPr>
            <a:xfrm flipV="1">
              <a:off x="1449175" y="4439950"/>
              <a:ext cx="1863739" cy="1699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6614946-82F4-4746-2CE2-9314A7A70E3D}"/>
              </a:ext>
            </a:extLst>
          </p:cNvPr>
          <p:cNvSpPr txBox="1"/>
          <p:nvPr/>
        </p:nvSpPr>
        <p:spPr>
          <a:xfrm>
            <a:off x="401011" y="66966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탄소중립 사회의 미래상과 그린버튼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B2FD3-EC1D-51C5-B1A6-87C460551D83}"/>
              </a:ext>
            </a:extLst>
          </p:cNvPr>
          <p:cNvSpPr txBox="1"/>
          <p:nvPr/>
        </p:nvSpPr>
        <p:spPr>
          <a:xfrm>
            <a:off x="530514" y="1344766"/>
            <a:ext cx="415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&lt;2050</a:t>
            </a:r>
            <a:r>
              <a:rPr kumimoji="1" lang="ko-KR" altLang="en-US"/>
              <a:t> 탄소중립 사회 부문별 미래상</a:t>
            </a:r>
            <a:r>
              <a:rPr kumimoji="1" lang="en-US" altLang="ko-KR"/>
              <a:t>&gt;</a:t>
            </a:r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8BBA3-27D3-8009-76E5-14A329ED74B2}"/>
              </a:ext>
            </a:extLst>
          </p:cNvPr>
          <p:cNvSpPr txBox="1"/>
          <p:nvPr/>
        </p:nvSpPr>
        <p:spPr>
          <a:xfrm>
            <a:off x="6428789" y="1227679"/>
            <a:ext cx="415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&lt;</a:t>
            </a:r>
            <a:r>
              <a:rPr kumimoji="1" lang="ko-KR" altLang="en-US"/>
              <a:t>그린 버튼 시스템의 과정</a:t>
            </a:r>
            <a:r>
              <a:rPr kumimoji="1" lang="en-US" altLang="ko-KR"/>
              <a:t>&gt;</a:t>
            </a:r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5D3BA5-219A-B2F2-BD15-36E3BB525444}"/>
              </a:ext>
            </a:extLst>
          </p:cNvPr>
          <p:cNvSpPr txBox="1"/>
          <p:nvPr/>
        </p:nvSpPr>
        <p:spPr>
          <a:xfrm>
            <a:off x="5042348" y="590522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에너지 사용량 다운로드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E068F4-56A0-996F-9B56-475452BAFBEF}"/>
              </a:ext>
            </a:extLst>
          </p:cNvPr>
          <p:cNvSpPr txBox="1"/>
          <p:nvPr/>
        </p:nvSpPr>
        <p:spPr>
          <a:xfrm>
            <a:off x="8812003" y="192647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실용적인 솔루션 제공</a:t>
            </a:r>
          </a:p>
        </p:txBody>
      </p:sp>
    </p:spTree>
    <p:extLst>
      <p:ext uri="{BB962C8B-B14F-4D97-AF65-F5344CB8AC3E}">
        <p14:creationId xmlns:p14="http://schemas.microsoft.com/office/powerpoint/2010/main" val="248807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5847" y="7162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(3/3)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01A3A9-E0F1-E1AB-C265-31ED60866C32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kumimoji="1" lang="en-US" altLang="ko-KR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1</a:t>
            </a: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9">
            <a:extLst>
              <a:ext uri="{FF2B5EF4-FFF2-40B4-BE49-F238E27FC236}">
                <a16:creationId xmlns:a16="http://schemas.microsoft.com/office/drawing/2014/main" id="{B73E031A-61A9-C7F4-3AC0-4E05FDBE37A4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494A0-91B4-536E-D5C4-DA1057D183AE}"/>
              </a:ext>
            </a:extLst>
          </p:cNvPr>
          <p:cNvSpPr txBox="1"/>
          <p:nvPr/>
        </p:nvSpPr>
        <p:spPr>
          <a:xfrm>
            <a:off x="401011" y="669662"/>
            <a:ext cx="253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연구 진행 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CD835-31C4-5095-F224-F71C0641988F}"/>
              </a:ext>
            </a:extLst>
          </p:cNvPr>
          <p:cNvSpPr txBox="1"/>
          <p:nvPr/>
        </p:nvSpPr>
        <p:spPr>
          <a:xfrm>
            <a:off x="2275114" y="5921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A34B36C-A1E3-9A10-6D76-147C632B1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6256"/>
            <a:ext cx="12192000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9DBE9D-B12C-EE77-AAE4-0F7DE5A7C321}"/>
              </a:ext>
            </a:extLst>
          </p:cNvPr>
          <p:cNvSpPr txBox="1"/>
          <p:nvPr/>
        </p:nvSpPr>
        <p:spPr>
          <a:xfrm>
            <a:off x="441974" y="3124196"/>
            <a:ext cx="2354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2020~2022</a:t>
            </a:r>
            <a:r>
              <a:rPr kumimoji="1" lang="ko-KR" altLang="en-US" dirty="0"/>
              <a:t>년도</a:t>
            </a:r>
            <a:endParaRPr kumimoji="1" lang="en-US" altLang="ko-KR" dirty="0"/>
          </a:p>
          <a:p>
            <a:r>
              <a:rPr kumimoji="1" lang="ko-KR" altLang="en-US" dirty="0"/>
              <a:t>  화공 산업</a:t>
            </a:r>
            <a:r>
              <a:rPr kumimoji="1" lang="en-US" altLang="ko-KR" dirty="0"/>
              <a:t> </a:t>
            </a:r>
            <a:r>
              <a:rPr kumimoji="1" lang="ko-KR" altLang="en-US" dirty="0"/>
              <a:t>전력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  소비 데이터 수집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D8CB4-10BB-E7EE-FFF6-094CCD1FCF5B}"/>
              </a:ext>
            </a:extLst>
          </p:cNvPr>
          <p:cNvSpPr txBox="1"/>
          <p:nvPr/>
        </p:nvSpPr>
        <p:spPr>
          <a:xfrm>
            <a:off x="2642340" y="3124197"/>
            <a:ext cx="2354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결측치</a:t>
            </a:r>
            <a:r>
              <a:rPr kumimoji="1" lang="ko-KR" altLang="en-US" dirty="0"/>
              <a:t> 제거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샘플 데이터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데이터 </a:t>
            </a:r>
            <a:r>
              <a:rPr kumimoji="1" lang="ko-KR" altLang="en-US" b="1" dirty="0"/>
              <a:t>표준화</a:t>
            </a:r>
            <a:endParaRPr kumimoji="1" lang="en-US" altLang="ko-K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DB9CA-9E53-B8B6-BFA9-C772C00315E2}"/>
              </a:ext>
            </a:extLst>
          </p:cNvPr>
          <p:cNvSpPr txBox="1"/>
          <p:nvPr/>
        </p:nvSpPr>
        <p:spPr>
          <a:xfrm>
            <a:off x="4865913" y="3124196"/>
            <a:ext cx="3048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DTW</a:t>
            </a:r>
            <a:r>
              <a:rPr kumimoji="1" lang="ko-KR" altLang="en-US" dirty="0"/>
              <a:t> 거리 계산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BA</a:t>
            </a:r>
            <a:r>
              <a:rPr kumimoji="1" lang="en-US" altLang="ko-KR" dirty="0"/>
              <a:t> </a:t>
            </a:r>
            <a:r>
              <a:rPr kumimoji="1" lang="ko-KR" altLang="en-US" dirty="0"/>
              <a:t>중심점 계산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DBA K-Means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군집화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ADA367-0BDB-6832-8127-367EDA2ABB68}"/>
              </a:ext>
            </a:extLst>
          </p:cNvPr>
          <p:cNvSpPr txBox="1"/>
          <p:nvPr/>
        </p:nvSpPr>
        <p:spPr>
          <a:xfrm>
            <a:off x="7066279" y="3080654"/>
            <a:ext cx="248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이상치 </a:t>
            </a:r>
            <a:r>
              <a:rPr kumimoji="1" lang="ko-KR" altLang="en-US" b="1" dirty="0"/>
              <a:t>기준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이상치 탐지 </a:t>
            </a:r>
            <a:r>
              <a:rPr kumimoji="1" lang="ko-KR" altLang="en-US" b="1" dirty="0"/>
              <a:t>시각화</a:t>
            </a:r>
            <a:endParaRPr kumimoji="1"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7249E6-9BCE-B615-3DFB-EFB2B1685CDB}"/>
              </a:ext>
            </a:extLst>
          </p:cNvPr>
          <p:cNvSpPr txBox="1"/>
          <p:nvPr/>
        </p:nvSpPr>
        <p:spPr>
          <a:xfrm>
            <a:off x="9322510" y="3080654"/>
            <a:ext cx="257845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계절별 군집 차이의     </a:t>
            </a:r>
            <a:endParaRPr kumimoji="1" lang="en-US" altLang="ko-KR" dirty="0"/>
          </a:p>
          <a:p>
            <a:r>
              <a:rPr kumimoji="1" lang="ko-KR" altLang="en-US" dirty="0"/>
              <a:t>  원인 </a:t>
            </a:r>
            <a:r>
              <a:rPr kumimoji="1" lang="ko-KR" altLang="en-US" b="1" dirty="0"/>
              <a:t>귀추</a:t>
            </a:r>
            <a:endParaRPr kumimoji="1" lang="en-US" altLang="ko-KR" b="1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b="1" dirty="0"/>
              <a:t> 석유 화학</a:t>
            </a:r>
            <a:r>
              <a:rPr kumimoji="1" lang="ko-KR" altLang="en-US" dirty="0"/>
              <a:t> 공정 과정 </a:t>
            </a:r>
            <a:endParaRPr kumimoji="1" lang="en-US" altLang="ko-KR" dirty="0"/>
          </a:p>
          <a:p>
            <a:r>
              <a:rPr kumimoji="1" lang="ko-KR" altLang="en-US" dirty="0"/>
              <a:t> 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입각한 추론</a:t>
            </a:r>
            <a:endParaRPr kumimoji="1" lang="en-US" altLang="ko-KR" dirty="0"/>
          </a:p>
          <a:p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결론 도출</a:t>
            </a:r>
          </a:p>
        </p:txBody>
      </p:sp>
    </p:spTree>
    <p:extLst>
      <p:ext uri="{BB962C8B-B14F-4D97-AF65-F5344CB8AC3E}">
        <p14:creationId xmlns:p14="http://schemas.microsoft.com/office/powerpoint/2010/main" val="308510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2B079-01FB-C2D1-FCB5-F8D676A0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BCD6BF-780A-37E8-A95A-D2B5A7079ADB}"/>
              </a:ext>
            </a:extLst>
          </p:cNvPr>
          <p:cNvGrpSpPr/>
          <p:nvPr/>
        </p:nvGrpSpPr>
        <p:grpSpPr>
          <a:xfrm>
            <a:off x="2947839" y="1687598"/>
            <a:ext cx="6296322" cy="2538907"/>
            <a:chOff x="3073400" y="1659467"/>
            <a:chExt cx="6296322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E60DD76-C435-CE5D-285E-A4185D7235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6D20404F-22D3-3043-733D-5406E1BBC3B9}"/>
                </a:ext>
              </a:extLst>
            </p:cNvPr>
            <p:cNvSpPr txBox="1"/>
            <p:nvPr/>
          </p:nvSpPr>
          <p:spPr>
            <a:xfrm>
              <a:off x="3273722" y="1659467"/>
              <a:ext cx="5541171" cy="481542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Outlier Detection in Power Consumption of the Chemical Industry </a:t>
              </a:r>
              <a:br>
                <a:rPr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Based on the DBA K-Means Clustering Algorithm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3FB1C-4F78-0434-226C-8D275BD51853}"/>
                </a:ext>
              </a:extLst>
            </p:cNvPr>
            <p:cNvSpPr txBox="1"/>
            <p:nvPr/>
          </p:nvSpPr>
          <p:spPr>
            <a:xfrm>
              <a:off x="3273722" y="3013501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02 </a:t>
              </a:r>
              <a:r>
                <a:rPr kumimoji="0" lang="ko-KR" altLang="en-US" sz="4800" b="1" i="0" u="none" strike="noStrike" kern="1200" cap="none" spc="-25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데이터 재구성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31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3AC6-649C-5D77-0668-78F725023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8BD3743-1945-8A66-6047-1EAA1E901C95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102B56-E713-0A9A-856E-0092A8EFDAF4}"/>
              </a:ext>
            </a:extLst>
          </p:cNvPr>
          <p:cNvSpPr txBox="1"/>
          <p:nvPr/>
        </p:nvSpPr>
        <p:spPr>
          <a:xfrm>
            <a:off x="705847" y="7162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재구성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(1/3)</a:t>
            </a:r>
          </a:p>
        </p:txBody>
      </p:sp>
      <p:sp>
        <p:nvSpPr>
          <p:cNvPr id="3" name="슬라이드 번호 개체 틀 9">
            <a:extLst>
              <a:ext uri="{FF2B5EF4-FFF2-40B4-BE49-F238E27FC236}">
                <a16:creationId xmlns:a16="http://schemas.microsoft.com/office/drawing/2014/main" id="{07756EDD-1A29-1795-FB82-E520A9CE8CB9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6282273-BC6E-E7FD-1BA4-9C16BB0B0401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8732AE0-D2A7-D813-AD19-0B8DE9EBEC65}"/>
              </a:ext>
            </a:extLst>
          </p:cNvPr>
          <p:cNvSpPr/>
          <p:nvPr/>
        </p:nvSpPr>
        <p:spPr>
          <a:xfrm>
            <a:off x="6856150" y="3621135"/>
            <a:ext cx="3439960" cy="1097686"/>
          </a:xfrm>
          <a:prstGeom prst="roundRect">
            <a:avLst/>
          </a:prstGeom>
          <a:solidFill>
            <a:srgbClr val="0067B4">
              <a:alpha val="49804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샘플 데이터 사용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 분석을 통해 패턴 차이가</a:t>
            </a:r>
            <a:br>
              <a:rPr lang="en-US" altLang="ko-KR" sz="16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명확한 데이터로 재구성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4468FD9-ED38-E725-AFD8-9C2FD819335D}"/>
              </a:ext>
            </a:extLst>
          </p:cNvPr>
          <p:cNvSpPr/>
          <p:nvPr/>
        </p:nvSpPr>
        <p:spPr>
          <a:xfrm>
            <a:off x="1613938" y="3621135"/>
            <a:ext cx="3439960" cy="1097686"/>
          </a:xfrm>
          <a:prstGeom prst="roundRect">
            <a:avLst/>
          </a:prstGeom>
          <a:solidFill>
            <a:srgbClr val="A3D8FF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크기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원본 데이터가 방대하여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알고리즘 계산 비용 문제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FD9C3A-8272-C87C-00A7-DA683A245923}"/>
              </a:ext>
            </a:extLst>
          </p:cNvPr>
          <p:cNvSpPr/>
          <p:nvPr/>
        </p:nvSpPr>
        <p:spPr>
          <a:xfrm>
            <a:off x="6856150" y="1942114"/>
            <a:ext cx="3439960" cy="1097686"/>
          </a:xfrm>
          <a:prstGeom prst="roundRect">
            <a:avLst/>
          </a:prstGeom>
          <a:solidFill>
            <a:srgbClr val="0067B4">
              <a:alpha val="49804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400" dirty="0">
              <a:solidFill>
                <a:schemeClr val="tx1"/>
              </a:solidFill>
              <a:latin typeface="+mj-lt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학습 데이터의 </a:t>
            </a:r>
            <a:r>
              <a:rPr lang="en-US" altLang="ko-KR" sz="1600" dirty="0" err="1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NaN</a:t>
            </a:r>
            <a:r>
              <a:rPr lang="ko-KR" altLang="en-US" sz="16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과 </a:t>
            </a:r>
            <a:r>
              <a:rPr lang="en-US" altLang="ko-KR" sz="16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값 제거</a:t>
            </a:r>
            <a:endParaRPr lang="en-US" altLang="ko-KR" sz="1600" dirty="0">
              <a:solidFill>
                <a:schemeClr val="tx1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DA0496B-4636-D6FB-2328-A81EBA25ADE4}"/>
              </a:ext>
            </a:extLst>
          </p:cNvPr>
          <p:cNvSpPr/>
          <p:nvPr/>
        </p:nvSpPr>
        <p:spPr>
          <a:xfrm>
            <a:off x="1613938" y="1942114"/>
            <a:ext cx="3439960" cy="1097686"/>
          </a:xfrm>
          <a:prstGeom prst="roundRect">
            <a:avLst/>
          </a:prstGeom>
          <a:solidFill>
            <a:srgbClr val="A3D8FF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존재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원본 데이터에 포함된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결측치는</a:t>
            </a:r>
            <a:br>
              <a:rPr lang="en-US" altLang="ko-KR" sz="16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군집 형성에 방해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AC31D49-F1BD-F790-71A2-093BF9C4CC05}"/>
              </a:ext>
            </a:extLst>
          </p:cNvPr>
          <p:cNvSpPr/>
          <p:nvPr/>
        </p:nvSpPr>
        <p:spPr>
          <a:xfrm>
            <a:off x="6856150" y="5300156"/>
            <a:ext cx="3439960" cy="1097686"/>
          </a:xfrm>
          <a:prstGeom prst="roundRect">
            <a:avLst/>
          </a:prstGeom>
          <a:solidFill>
            <a:srgbClr val="0067B4">
              <a:alpha val="49804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/>
              </a:rPr>
              <a:t>표준화 적용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/>
            </a:endParaRPr>
          </a:p>
          <a:p>
            <a:pPr algn="ctr"/>
            <a:r>
              <a:rPr lang="en-US" altLang="ko-KR" sz="400" dirty="0">
                <a:solidFill>
                  <a:schemeClr val="tx1"/>
                </a:solidFill>
                <a:latin typeface="+mj-lt"/>
                <a:ea typeface="나눔스퀘어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데이터에 표준화를 적용해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평균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0,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분산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로 조정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4E961A6-57A5-EB66-BB1A-48C6B82B610F}"/>
              </a:ext>
            </a:extLst>
          </p:cNvPr>
          <p:cNvSpPr/>
          <p:nvPr/>
        </p:nvSpPr>
        <p:spPr>
          <a:xfrm>
            <a:off x="1613938" y="5300156"/>
            <a:ext cx="3439960" cy="1097686"/>
          </a:xfrm>
          <a:prstGeom prst="roundRect">
            <a:avLst/>
          </a:prstGeom>
          <a:solidFill>
            <a:srgbClr val="A3D8FF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스케일 조정</a:t>
            </a:r>
            <a:endParaRPr lang="en-US" altLang="ko-KR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데이터의 스케일이 각각 달라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정밀한 패턴 분석이 어려움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D137955-1F54-9599-CC97-2A172AF7415C}"/>
              </a:ext>
            </a:extLst>
          </p:cNvPr>
          <p:cNvSpPr/>
          <p:nvPr/>
        </p:nvSpPr>
        <p:spPr>
          <a:xfrm>
            <a:off x="5489179" y="5770273"/>
            <a:ext cx="931689" cy="157452"/>
          </a:xfrm>
          <a:prstGeom prst="rightArrow">
            <a:avLst>
              <a:gd name="adj1" fmla="val 50000"/>
              <a:gd name="adj2" fmla="val 19127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194F4C-0E45-3C3A-D977-C938331F060E}"/>
              </a:ext>
            </a:extLst>
          </p:cNvPr>
          <p:cNvSpPr txBox="1"/>
          <p:nvPr/>
        </p:nvSpPr>
        <p:spPr>
          <a:xfrm>
            <a:off x="7843484" y="1272957"/>
            <a:ext cx="1465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94949"/>
                </a:solidFill>
                <a:latin typeface="+mn-ea"/>
              </a:rPr>
              <a:t>해결과정</a:t>
            </a:r>
            <a:endParaRPr lang="ko-KR" altLang="en-US" sz="2400" dirty="0">
              <a:solidFill>
                <a:srgbClr val="494949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1FBD8A-A4AC-55C3-8A1D-EC6F77BB8C91}"/>
              </a:ext>
            </a:extLst>
          </p:cNvPr>
          <p:cNvSpPr txBox="1"/>
          <p:nvPr/>
        </p:nvSpPr>
        <p:spPr>
          <a:xfrm>
            <a:off x="2590681" y="1272957"/>
            <a:ext cx="1465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94949"/>
                </a:solidFill>
                <a:latin typeface="+mn-ea"/>
              </a:rPr>
              <a:t>고려사항</a:t>
            </a:r>
            <a:endParaRPr lang="ko-KR" altLang="en-US" sz="2400" dirty="0">
              <a:solidFill>
                <a:srgbClr val="494949"/>
              </a:solidFill>
              <a:latin typeface="+mn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3C1DFEB-1978-50B5-7940-5636E0B2E6DD}"/>
              </a:ext>
            </a:extLst>
          </p:cNvPr>
          <p:cNvSpPr/>
          <p:nvPr/>
        </p:nvSpPr>
        <p:spPr>
          <a:xfrm>
            <a:off x="5489178" y="2412231"/>
            <a:ext cx="931689" cy="157452"/>
          </a:xfrm>
          <a:prstGeom prst="rightArrow">
            <a:avLst>
              <a:gd name="adj1" fmla="val 50000"/>
              <a:gd name="adj2" fmla="val 19127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A125163-5D50-6656-1063-4E467C5EDB20}"/>
              </a:ext>
            </a:extLst>
          </p:cNvPr>
          <p:cNvSpPr/>
          <p:nvPr/>
        </p:nvSpPr>
        <p:spPr>
          <a:xfrm>
            <a:off x="5489177" y="4091252"/>
            <a:ext cx="931689" cy="157452"/>
          </a:xfrm>
          <a:prstGeom prst="rightArrow">
            <a:avLst>
              <a:gd name="adj1" fmla="val 50000"/>
              <a:gd name="adj2" fmla="val 19127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5F2AA-19EE-6D5A-15C6-C38F038C5308}"/>
              </a:ext>
            </a:extLst>
          </p:cNvPr>
          <p:cNvSpPr txBox="1"/>
          <p:nvPr/>
        </p:nvSpPr>
        <p:spPr>
          <a:xfrm>
            <a:off x="401011" y="669662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데이터 재구성 전 고려사항</a:t>
            </a:r>
          </a:p>
        </p:txBody>
      </p:sp>
    </p:spTree>
    <p:extLst>
      <p:ext uri="{BB962C8B-B14F-4D97-AF65-F5344CB8AC3E}">
        <p14:creationId xmlns:p14="http://schemas.microsoft.com/office/powerpoint/2010/main" val="392130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5CB6C-49EC-3669-166B-E05A4D12A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C7318CF-3760-2822-8B27-C4212DFA248D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1DB926-1739-5082-0A5C-F2E75E0348EE}"/>
              </a:ext>
            </a:extLst>
          </p:cNvPr>
          <p:cNvSpPr txBox="1"/>
          <p:nvPr/>
        </p:nvSpPr>
        <p:spPr>
          <a:xfrm>
            <a:off x="705847" y="7162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재구성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(2/3)</a:t>
            </a:r>
          </a:p>
        </p:txBody>
      </p:sp>
      <p:sp>
        <p:nvSpPr>
          <p:cNvPr id="3" name="슬라이드 번호 개체 틀 9">
            <a:extLst>
              <a:ext uri="{FF2B5EF4-FFF2-40B4-BE49-F238E27FC236}">
                <a16:creationId xmlns:a16="http://schemas.microsoft.com/office/drawing/2014/main" id="{A2C4FF36-8A42-6075-4C0A-66A0A86C51C4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7706E9-0095-AB4A-DA6D-24F1B1978B4C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A195F2-ECD3-9793-7B20-6863CCC2683F}"/>
              </a:ext>
            </a:extLst>
          </p:cNvPr>
          <p:cNvGrpSpPr/>
          <p:nvPr/>
        </p:nvGrpSpPr>
        <p:grpSpPr>
          <a:xfrm>
            <a:off x="157882" y="1285151"/>
            <a:ext cx="6662404" cy="4247160"/>
            <a:chOff x="0" y="1060655"/>
            <a:chExt cx="6810570" cy="4300907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4529F75-04B5-82A3-5804-9A85C7B1D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96438"/>
              <a:ext cx="6810570" cy="386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84E854-95DA-B125-EFBF-1C896F63E2BC}"/>
                </a:ext>
              </a:extLst>
            </p:cNvPr>
            <p:cNvSpPr txBox="1"/>
            <p:nvPr/>
          </p:nvSpPr>
          <p:spPr>
            <a:xfrm>
              <a:off x="520790" y="1060655"/>
              <a:ext cx="6142901" cy="3740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rPr>
                <a:t>2020~2022년 화공 산업체의 계절별 주중 전력 사용량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F7C9A5-9C2B-AACC-1D0A-CBAFC3D25E25}"/>
              </a:ext>
            </a:extLst>
          </p:cNvPr>
          <p:cNvSpPr txBox="1"/>
          <p:nvPr/>
        </p:nvSpPr>
        <p:spPr>
          <a:xfrm>
            <a:off x="7041878" y="1773021"/>
            <a:ext cx="5150122" cy="4846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b="1" dirty="0" err="1">
                <a:latin typeface="+mn-ea"/>
              </a:rPr>
              <a:t>이상치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탐지를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위한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데이터</a:t>
            </a:r>
            <a:r>
              <a:rPr lang="ko-KR" altLang="en-US" b="1" dirty="0">
                <a:latin typeface="+mn-ea"/>
              </a:rPr>
              <a:t>셋</a:t>
            </a:r>
            <a:endParaRPr lang="en-US" altLang="ko-KR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Calibri"/>
              <a:buChar char="-"/>
            </a:pPr>
            <a:r>
              <a:rPr kumimoji="1" lang="ko-KR" altLang="en-US" sz="1600" dirty="0">
                <a:latin typeface="+mn-ea"/>
              </a:rPr>
              <a:t>시간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b="1" dirty="0">
                <a:latin typeface="+mn-ea"/>
              </a:rPr>
              <a:t>12~15</a:t>
            </a:r>
            <a:r>
              <a:rPr kumimoji="1" lang="ko-KR" altLang="en-US" sz="1600" dirty="0">
                <a:latin typeface="+mn-ea"/>
              </a:rPr>
              <a:t>시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Calibri" panose="020B0604020202020204" pitchFamily="34" charset="0"/>
              <a:buChar char="-"/>
            </a:pPr>
            <a:r>
              <a:rPr kumimoji="1" lang="ko-KR" altLang="en-US" sz="1600" dirty="0">
                <a:latin typeface="+mn-ea"/>
              </a:rPr>
              <a:t>계절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ko-KR" altLang="en-US" sz="1600" b="1" dirty="0">
                <a:latin typeface="+mn-ea"/>
              </a:rPr>
              <a:t>여름</a:t>
            </a:r>
            <a:r>
              <a:rPr kumimoji="1" lang="en-US" altLang="ko-KR" sz="1600" b="1" dirty="0">
                <a:latin typeface="+mn-ea"/>
              </a:rPr>
              <a:t>,</a:t>
            </a:r>
            <a:r>
              <a:rPr kumimoji="1" lang="ko-KR" altLang="en-US" sz="1600" b="1" dirty="0">
                <a:latin typeface="+mn-ea"/>
              </a:rPr>
              <a:t> 겨울</a:t>
            </a:r>
            <a:endParaRPr kumimoji="1" lang="en-US" altLang="ko-KR" sz="1600" b="1" dirty="0">
              <a:latin typeface="+mn-ea"/>
            </a:endParaRPr>
          </a:p>
          <a:p>
            <a:pPr marL="742950" lvl="1" indent="-285750">
              <a:buFont typeface="Calibri" panose="020B0604020202020204" pitchFamily="34" charset="0"/>
              <a:buChar char="-"/>
            </a:pPr>
            <a:endParaRPr kumimoji="1" lang="en-US" altLang="ko-KR" sz="2000" dirty="0">
              <a:latin typeface="+mn-ea"/>
            </a:endParaRPr>
          </a:p>
          <a:p>
            <a:pPr marL="742950" lvl="1" indent="-285750">
              <a:buFont typeface="Calibri" panose="020B0604020202020204" pitchFamily="34" charset="0"/>
              <a:buChar char="-"/>
            </a:pPr>
            <a:endParaRPr lang="en-US" altLang="ko-KR" sz="2000" dirty="0">
              <a:latin typeface="+mn-ea"/>
            </a:endParaRPr>
          </a:p>
          <a:p>
            <a:pPr marL="742950" lvl="1" indent="-285750">
              <a:buFont typeface="Calibri" panose="020B0604020202020204" pitchFamily="34" charset="0"/>
              <a:buChar char="-"/>
            </a:pPr>
            <a:endParaRPr lang="ko-KR" altLang="en-US" sz="2000" dirty="0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b="1" dirty="0" err="1">
                <a:latin typeface="+mn-ea"/>
              </a:rPr>
              <a:t>해당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데이터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시사점</a:t>
            </a:r>
            <a:endParaRPr lang="en-US" altLang="ko-KR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Calibri"/>
              <a:buChar char="-"/>
            </a:pPr>
            <a:r>
              <a:rPr lang="en-US" altLang="ko-KR" sz="1600" b="1" dirty="0" err="1">
                <a:latin typeface="+mn-ea"/>
              </a:rPr>
              <a:t>표준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근무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시간대</a:t>
            </a:r>
            <a:r>
              <a:rPr lang="ko-KR" altLang="en-US" sz="1600" dirty="0" err="1">
                <a:latin typeface="+mn-ea"/>
              </a:rPr>
              <a:t>에</a:t>
            </a:r>
            <a:r>
              <a:rPr lang="ko-KR" altLang="en-US" sz="1600" dirty="0">
                <a:latin typeface="+mn-ea"/>
              </a:rPr>
              <a:t> 포함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  <a:cs typeface="+mn-lt"/>
              </a:rPr>
              <a:t>→ </a:t>
            </a:r>
            <a:r>
              <a:rPr lang="ko-KR" altLang="en-US" sz="1600" dirty="0">
                <a:latin typeface="+mn-ea"/>
                <a:cs typeface="+mn-lt"/>
              </a:rPr>
              <a:t>연구의</a:t>
            </a:r>
            <a:r>
              <a:rPr lang="en-US" altLang="ko-KR" sz="1600" dirty="0">
                <a:latin typeface="+mn-ea"/>
                <a:cs typeface="+mn-lt"/>
              </a:rPr>
              <a:t> </a:t>
            </a:r>
            <a:r>
              <a:rPr lang="ko-KR" altLang="en-US" sz="1600" b="1" dirty="0">
                <a:latin typeface="+mn-ea"/>
                <a:cs typeface="+mn-lt"/>
              </a:rPr>
              <a:t>실용성</a:t>
            </a:r>
            <a:r>
              <a:rPr lang="en-US" altLang="ko-KR" sz="1600" dirty="0">
                <a:latin typeface="+mn-ea"/>
                <a:cs typeface="+mn-lt"/>
              </a:rPr>
              <a:t> </a:t>
            </a:r>
            <a:r>
              <a:rPr lang="en-US" altLang="ko-KR" sz="1600" dirty="0" err="1">
                <a:latin typeface="+mn-ea"/>
                <a:cs typeface="+mn-lt"/>
              </a:rPr>
              <a:t>제공</a:t>
            </a:r>
            <a:r>
              <a:rPr lang="en-US" altLang="ko-KR" sz="1600" dirty="0">
                <a:latin typeface="+mn-ea"/>
                <a:cs typeface="+mn-lt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Calibri"/>
              <a:buChar char="-"/>
            </a:pPr>
            <a:r>
              <a:rPr lang="en-US" altLang="ko-KR" sz="1600" dirty="0" err="1">
                <a:latin typeface="+mn-ea"/>
              </a:rPr>
              <a:t>여름철과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겨울철</a:t>
            </a:r>
            <a:r>
              <a:rPr lang="ko-KR" altLang="en-US" sz="1600" dirty="0">
                <a:latin typeface="+mn-ea"/>
              </a:rPr>
              <a:t>간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유의미한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패턴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차이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분</a:t>
            </a:r>
            <a:r>
              <a:rPr lang="ko-KR" altLang="en-US" sz="1600" dirty="0">
                <a:latin typeface="+mn-ea"/>
              </a:rPr>
              <a:t>석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Calibri"/>
              <a:buChar char="-"/>
            </a:pPr>
            <a:r>
              <a:rPr lang="ko-KR" altLang="en-US" sz="1600" dirty="0">
                <a:latin typeface="+mn-ea"/>
              </a:rPr>
              <a:t>원본 데이터 샘플 개수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3,083,661</a:t>
            </a:r>
            <a:r>
              <a:rPr lang="ko-KR" altLang="en-US" sz="1600" dirty="0">
                <a:latin typeface="+mn-ea"/>
              </a:rPr>
              <a:t>개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데이터 </a:t>
            </a:r>
            <a:r>
              <a:rPr lang="ko-KR" altLang="en-US" sz="1600" dirty="0" err="1">
                <a:latin typeface="+mn-ea"/>
              </a:rPr>
              <a:t>시퀸스</a:t>
            </a:r>
            <a:r>
              <a:rPr lang="ko-KR" altLang="en-US" sz="1600" dirty="0">
                <a:latin typeface="+mn-ea"/>
              </a:rPr>
              <a:t> 샘플 개수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396,891</a:t>
            </a:r>
            <a:r>
              <a:rPr lang="ko-KR" altLang="en-US" sz="1600" dirty="0">
                <a:latin typeface="+mn-ea"/>
              </a:rPr>
              <a:t>개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원본 대비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12.870%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Calibri"/>
              <a:buChar char="-"/>
            </a:pPr>
            <a:r>
              <a:rPr lang="en-US" altLang="ko-KR" sz="1600" dirty="0" err="1">
                <a:latin typeface="+mn-ea"/>
              </a:rPr>
              <a:t>알고리즘의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계산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비용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절감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DE3794-E075-7E1A-7517-03CCBD3D602A}"/>
              </a:ext>
            </a:extLst>
          </p:cNvPr>
          <p:cNvSpPr/>
          <p:nvPr/>
        </p:nvSpPr>
        <p:spPr>
          <a:xfrm>
            <a:off x="3671972" y="1773021"/>
            <a:ext cx="750570" cy="341126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9CD49-FF33-E207-210C-97488E940B38}"/>
              </a:ext>
            </a:extLst>
          </p:cNvPr>
          <p:cNvSpPr txBox="1"/>
          <p:nvPr/>
        </p:nvSpPr>
        <p:spPr>
          <a:xfrm>
            <a:off x="401011" y="669662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/>
              <a:t>샘플 데이터 과정</a:t>
            </a:r>
          </a:p>
        </p:txBody>
      </p:sp>
    </p:spTree>
    <p:extLst>
      <p:ext uri="{BB962C8B-B14F-4D97-AF65-F5344CB8AC3E}">
        <p14:creationId xmlns:p14="http://schemas.microsoft.com/office/powerpoint/2010/main" val="101188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3193</Words>
  <Application>Microsoft Macintosh PowerPoint</Application>
  <PresentationFormat>와이드스크린</PresentationFormat>
  <Paragraphs>329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Arial</vt:lpstr>
      <vt:lpstr>맑은 고딕</vt:lpstr>
      <vt:lpstr>Calibri</vt:lpstr>
      <vt:lpstr>Cambria Math</vt:lpstr>
      <vt:lpstr>나눔스퀘어</vt:lpstr>
      <vt:lpstr>Wingdings</vt:lpstr>
      <vt:lpstr>맑은 고딕</vt:lpstr>
      <vt:lpstr>Aptos Display</vt:lpstr>
      <vt:lpstr>나눔스퀘어 ExtraBold</vt:lpstr>
      <vt:lpstr>Office 테마</vt:lpstr>
      <vt:lpstr>Office Theme</vt:lpstr>
      <vt:lpstr>DBA K-Means 군집화 알고리즘 기반 화공산업 전력 사용량 이상치 탐지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강가에</dc:creator>
  <cp:lastModifiedBy>장현석</cp:lastModifiedBy>
  <cp:revision>8</cp:revision>
  <dcterms:created xsi:type="dcterms:W3CDTF">2024-11-11T02:38:48Z</dcterms:created>
  <dcterms:modified xsi:type="dcterms:W3CDTF">2025-02-05T04:55:33Z</dcterms:modified>
</cp:coreProperties>
</file>